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48"/>
  </p:notesMasterIdLst>
  <p:handoutMasterIdLst>
    <p:handoutMasterId r:id="rId49"/>
  </p:handoutMasterIdLst>
  <p:sldIdLst>
    <p:sldId id="277" r:id="rId2"/>
    <p:sldId id="278" r:id="rId3"/>
    <p:sldId id="279" r:id="rId4"/>
    <p:sldId id="293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09" r:id="rId13"/>
    <p:sldId id="320" r:id="rId14"/>
    <p:sldId id="322" r:id="rId15"/>
    <p:sldId id="321" r:id="rId16"/>
    <p:sldId id="324" r:id="rId17"/>
    <p:sldId id="325" r:id="rId18"/>
    <p:sldId id="294" r:id="rId19"/>
    <p:sldId id="323" r:id="rId20"/>
    <p:sldId id="296" r:id="rId21"/>
    <p:sldId id="295" r:id="rId22"/>
    <p:sldId id="298" r:id="rId23"/>
    <p:sldId id="299" r:id="rId24"/>
    <p:sldId id="326" r:id="rId25"/>
    <p:sldId id="327" r:id="rId26"/>
    <p:sldId id="280" r:id="rId27"/>
    <p:sldId id="286" r:id="rId28"/>
    <p:sldId id="290" r:id="rId29"/>
    <p:sldId id="288" r:id="rId30"/>
    <p:sldId id="287" r:id="rId31"/>
    <p:sldId id="291" r:id="rId32"/>
    <p:sldId id="292" r:id="rId33"/>
    <p:sldId id="285" r:id="rId34"/>
    <p:sldId id="282" r:id="rId35"/>
    <p:sldId id="297" r:id="rId36"/>
    <p:sldId id="283" r:id="rId37"/>
    <p:sldId id="310" r:id="rId38"/>
    <p:sldId id="311" r:id="rId39"/>
    <p:sldId id="284" r:id="rId40"/>
    <p:sldId id="302" r:id="rId41"/>
    <p:sldId id="303" r:id="rId42"/>
    <p:sldId id="304" r:id="rId43"/>
    <p:sldId id="305" r:id="rId44"/>
    <p:sldId id="306" r:id="rId45"/>
    <p:sldId id="281" r:id="rId46"/>
    <p:sldId id="30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3D85C6"/>
    <a:srgbClr val="A9D18E"/>
    <a:srgbClr val="5B9BD5"/>
    <a:srgbClr val="F2F2F2"/>
    <a:srgbClr val="6DA5D8"/>
    <a:srgbClr val="E9E9E9"/>
    <a:srgbClr val="296DDB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01" d="100"/>
          <a:sy n="101" d="100"/>
        </p:scale>
        <p:origin x="138" y="444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822EB9-D552-43B8-9027-A0848FFEF2B7}" type="datetime1">
              <a:rPr lang="de-DE" smtClean="0"/>
              <a:t>20.03.2018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32ABF7-34D4-43E8-9DA2-D6C5BDCB38AF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59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23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33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312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57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492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9326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68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9438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577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67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455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30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771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306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634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380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8184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039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99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331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337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942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65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04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209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60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13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86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82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D0183-132C-4A85-95B9-C6CCCF017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4C640C-D2DE-4D09-A9F1-677DC4042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4DA56-E4A7-4942-93E3-02D0D759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C6303-8AC9-40FD-B03C-152CEBB5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729329-A427-4893-A86C-5207537C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58912-04F2-45AA-891F-6D98D43F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AF127E-3B5E-49D7-9351-B8BD92E6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8D79D9-1772-4F34-82B2-8E2EA49E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1A7DA9-A152-404C-B68F-348BDF58053F}" type="datetime1">
              <a:rPr lang="de-DE" smtClean="0"/>
              <a:t>20.03.2018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CFC8B2-05D7-4C51-90EE-D3D152FB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3D57D9-0118-4298-BADC-37FE3BAE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82BD11-5B9E-4929-A476-F435C06EA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0AFA93-3539-4B09-B963-201E156A5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B4B2D-48A1-402C-9CF4-4F299AE6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D1F77C-C2CF-46DC-9A8D-A35EC5641FD0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847DA9-2297-496F-A2F0-67065F9A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C8FEA0-BBDD-4D39-B3DA-11DA2FE0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9972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717" y="1027177"/>
            <a:ext cx="9176492" cy="5553823"/>
          </a:xfrm>
        </p:spPr>
        <p:txBody>
          <a:bodyPr/>
          <a:lstStyle>
            <a:lvl1pPr>
              <a:buClr>
                <a:srgbClr val="B3C5DA"/>
              </a:buClr>
              <a:defRPr>
                <a:latin typeface="Calibri" panose="020F0502020204030204" pitchFamily="34" charset="0"/>
              </a:defRPr>
            </a:lvl1pPr>
            <a:lvl2pPr>
              <a:buClr>
                <a:srgbClr val="B3C5DA"/>
              </a:buClr>
              <a:defRPr>
                <a:latin typeface="Calibri" panose="020F0502020204030204" pitchFamily="34" charset="0"/>
              </a:defRPr>
            </a:lvl2pPr>
            <a:lvl3pPr>
              <a:buClr>
                <a:srgbClr val="B3C5DA"/>
              </a:buClr>
              <a:defRPr>
                <a:latin typeface="Calibri" panose="020F0502020204030204" pitchFamily="34" charset="0"/>
              </a:defRPr>
            </a:lvl3pPr>
            <a:lvl4pPr>
              <a:buClr>
                <a:srgbClr val="B3C5DA"/>
              </a:buClr>
              <a:defRPr>
                <a:latin typeface="Calibri" panose="020F0502020204030204" pitchFamily="34" charset="0"/>
              </a:defRPr>
            </a:lvl4pPr>
            <a:lvl5pPr>
              <a:buClr>
                <a:srgbClr val="B3C5DA"/>
              </a:buClr>
              <a:defRPr>
                <a:latin typeface="Calibri" panose="020F0502020204030204" pitchFamily="34" charset="0"/>
              </a:defRPr>
            </a:lvl5pPr>
            <a:lvl6pPr>
              <a:buClr>
                <a:srgbClr val="B3C5DA"/>
              </a:buClr>
              <a:defRPr>
                <a:solidFill>
                  <a:srgbClr val="8A8A8A"/>
                </a:solidFill>
              </a:defRPr>
            </a:lvl6pPr>
            <a:lvl7pPr>
              <a:buClr>
                <a:srgbClr val="B3C5DA"/>
              </a:buClr>
              <a:defRPr>
                <a:solidFill>
                  <a:srgbClr val="8A8A8A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17" y="169683"/>
            <a:ext cx="9176492" cy="79327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F0A80-B350-4EA7-B7C3-09966A4C0594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E2E2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1"/>
          <p:cNvSpPr/>
          <p:nvPr userDrawn="1"/>
        </p:nvSpPr>
        <p:spPr bwMode="auto">
          <a:xfrm flipV="1">
            <a:off x="0" y="83247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1" name="Freeform 11"/>
          <p:cNvSpPr/>
          <p:nvPr userDrawn="1"/>
        </p:nvSpPr>
        <p:spPr bwMode="auto">
          <a:xfrm flipV="1">
            <a:off x="0" y="125855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2" name="Freeform 11"/>
          <p:cNvSpPr/>
          <p:nvPr userDrawn="1"/>
        </p:nvSpPr>
        <p:spPr bwMode="auto">
          <a:xfrm flipV="1">
            <a:off x="0" y="168462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4" name="Freeform 11"/>
          <p:cNvSpPr/>
          <p:nvPr userDrawn="1"/>
        </p:nvSpPr>
        <p:spPr bwMode="auto">
          <a:xfrm flipV="1">
            <a:off x="0" y="253677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5" name="Freeform 11"/>
          <p:cNvSpPr/>
          <p:nvPr userDrawn="1"/>
        </p:nvSpPr>
        <p:spPr bwMode="auto">
          <a:xfrm flipV="1">
            <a:off x="0" y="296285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6" name="Freeform 11"/>
          <p:cNvSpPr/>
          <p:nvPr userDrawn="1"/>
        </p:nvSpPr>
        <p:spPr bwMode="auto">
          <a:xfrm flipV="1">
            <a:off x="0" y="338892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7" name="Freeform 11"/>
          <p:cNvSpPr/>
          <p:nvPr userDrawn="1"/>
        </p:nvSpPr>
        <p:spPr bwMode="auto">
          <a:xfrm flipV="1">
            <a:off x="0" y="381500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8" name="Freeform 11"/>
          <p:cNvSpPr/>
          <p:nvPr userDrawn="1"/>
        </p:nvSpPr>
        <p:spPr bwMode="auto">
          <a:xfrm flipV="1">
            <a:off x="0" y="424107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9" name="Freeform 11"/>
          <p:cNvSpPr/>
          <p:nvPr userDrawn="1"/>
        </p:nvSpPr>
        <p:spPr bwMode="auto">
          <a:xfrm flipV="1">
            <a:off x="0" y="466715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cxnSp>
        <p:nvCxnSpPr>
          <p:cNvPr id="32" name="Straight Connector 31"/>
          <p:cNvCxnSpPr/>
          <p:nvPr userDrawn="1"/>
        </p:nvCxnSpPr>
        <p:spPr>
          <a:xfrm>
            <a:off x="1772109" y="833480"/>
            <a:ext cx="91035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209" y="123410"/>
            <a:ext cx="1144876" cy="868305"/>
          </a:xfrm>
          <a:prstGeom prst="rect">
            <a:avLst/>
          </a:prstGeom>
        </p:spPr>
      </p:pic>
      <p:sp>
        <p:nvSpPr>
          <p:cNvPr id="36" name="Freeform 11"/>
          <p:cNvSpPr/>
          <p:nvPr userDrawn="1"/>
        </p:nvSpPr>
        <p:spPr bwMode="auto">
          <a:xfrm flipV="1">
            <a:off x="0" y="5093228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37" name="Freeform 11"/>
          <p:cNvSpPr/>
          <p:nvPr userDrawn="1"/>
        </p:nvSpPr>
        <p:spPr bwMode="auto">
          <a:xfrm flipV="1">
            <a:off x="0" y="551930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4" y="6146277"/>
            <a:ext cx="642833" cy="642833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0979086" y="6581001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64646"/>
                </a:solidFill>
                <a:latin typeface="Calibri" panose="020F0502020204030204" pitchFamily="34" charset="0"/>
              </a:rPr>
              <a:t>14</a:t>
            </a:r>
            <a:r>
              <a:rPr lang="en-US" sz="1200" baseline="30000" dirty="0">
                <a:solidFill>
                  <a:srgbClr val="464646"/>
                </a:solidFill>
                <a:latin typeface="Calibri" panose="020F0502020204030204" pitchFamily="34" charset="0"/>
              </a:rPr>
              <a:t>th</a:t>
            </a:r>
            <a:r>
              <a:rPr lang="en-US" sz="1200" dirty="0">
                <a:solidFill>
                  <a:srgbClr val="464646"/>
                </a:solidFill>
                <a:latin typeface="Calibri" panose="020F0502020204030204" pitchFamily="34" charset="0"/>
              </a:rPr>
              <a:t> Dec. 2015</a:t>
            </a:r>
            <a:endParaRPr lang="de-DE" sz="1200" dirty="0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825918" y="6146277"/>
            <a:ext cx="90980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64646"/>
                </a:solidFill>
                <a:latin typeface="Calibri" panose="020F0502020204030204" pitchFamily="34" charset="0"/>
              </a:rPr>
              <a:t>K. S. </a:t>
            </a:r>
            <a:r>
              <a:rPr lang="en-US" sz="1200" dirty="0" err="1">
                <a:solidFill>
                  <a:srgbClr val="464646"/>
                </a:solidFill>
                <a:latin typeface="Calibri" panose="020F0502020204030204" pitchFamily="34" charset="0"/>
              </a:rPr>
              <a:t>Barsim</a:t>
            </a:r>
            <a:endParaRPr lang="en-US" sz="1200" dirty="0">
              <a:solidFill>
                <a:srgbClr val="464646"/>
              </a:solidFill>
              <a:latin typeface="Calibri" panose="020F0502020204030204" pitchFamily="34" charset="0"/>
            </a:endParaRPr>
          </a:p>
          <a:p>
            <a:r>
              <a:rPr lang="en-US" sz="1200" i="1" dirty="0">
                <a:solidFill>
                  <a:srgbClr val="464646"/>
                </a:solidFill>
                <a:latin typeface="Calibri" panose="020F0502020204030204" pitchFamily="34" charset="0"/>
              </a:rPr>
              <a:t>Stuttgart</a:t>
            </a:r>
          </a:p>
          <a:p>
            <a:r>
              <a:rPr lang="en-US" sz="1200" i="1" dirty="0">
                <a:solidFill>
                  <a:srgbClr val="464646"/>
                </a:solidFill>
                <a:latin typeface="Calibri" panose="020F0502020204030204" pitchFamily="34" charset="0"/>
              </a:rPr>
              <a:t>University </a:t>
            </a:r>
          </a:p>
        </p:txBody>
      </p:sp>
      <p:sp>
        <p:nvSpPr>
          <p:cNvPr id="43" name="Freeform 11"/>
          <p:cNvSpPr/>
          <p:nvPr userDrawn="1"/>
        </p:nvSpPr>
        <p:spPr bwMode="auto">
          <a:xfrm flipV="1">
            <a:off x="0" y="40640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</p:sp>
      <p:sp>
        <p:nvSpPr>
          <p:cNvPr id="23" name="Freeform 11"/>
          <p:cNvSpPr/>
          <p:nvPr userDrawn="1"/>
        </p:nvSpPr>
        <p:spPr bwMode="auto">
          <a:xfrm flipV="1">
            <a:off x="0" y="2110703"/>
            <a:ext cx="1587600" cy="43560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464646"/>
            </a:solidFill>
          </a:ln>
        </p:spPr>
      </p:sp>
    </p:spTree>
    <p:extLst>
      <p:ext uri="{BB962C8B-B14F-4D97-AF65-F5344CB8AC3E}">
        <p14:creationId xmlns:p14="http://schemas.microsoft.com/office/powerpoint/2010/main" val="1548982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8">
          <p15:clr>
            <a:srgbClr val="FBAE40"/>
          </p15:clr>
        </p15:guide>
        <p15:guide id="2" pos="10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9DC0D-3F8E-4D9B-B6A8-2892B9BD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4BF28F-A135-43EE-AF9E-144999448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73D2FB-BF84-4CEC-99A1-26BFB0A0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088A46D-972E-4F16-BBAD-907E8256F22E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4EC32-EF69-4061-AE58-F4F6F939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43683D-984B-4D3A-9B27-232A7C07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988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0F3F5-EAE3-4FC2-B0DF-9C1D7F14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99186-A432-48CD-81DD-726AA93E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67C569-BD6C-4D20-9BBD-C6F499B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FF85AD-631E-4C2B-8600-A9881232FDC1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7BC6B2-0691-43BF-B184-668A2674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50135-4C40-4408-9339-F1D55A4A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92389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19AEC-27B4-49B4-88EB-18CE6F5F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98E2F-9F70-4783-9179-49B241744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A82CD6-3E8D-4E7D-975B-40FC6800D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3095D4-7FC5-4C82-8FFA-11FF809D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E44577-E852-4484-BCFB-D303F5982491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BCB393-6194-422C-B652-1DD629FD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46D464-8010-40E4-B6EA-9C5F4DF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1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5654D-761F-4DA3-8479-38148668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38D679-19A2-467E-A051-E20AA6C80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5E4553-F31E-4756-8A36-94DBDA44A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A50E1-4C29-4BDE-9E26-0FA3FB597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BBE19D-A539-44E0-A14B-07A987558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35BC19-D120-43E2-AB85-0EBC631C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289375-1B91-419C-8E79-4C0C61956C99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9CD445-DAC0-41F7-AE0E-4AE00A8A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09B6E1-2665-421C-90AD-E0C960F3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49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8252F-5370-4D16-A8F5-6AC0DD2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FFB828-22FE-4082-B3F5-67036393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45AC9C-38EA-4760-AD66-41E54BA78610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85EDD8-F624-44E6-8B5A-6445DC16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F96B21-5448-4A6C-B548-C1B8D6BC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34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E4AE68-B3AE-4195-9E85-F39DF93E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C217D3-ACF7-4BF9-9D9D-51D53D5A232A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E717F2-EC34-45E5-AA5A-DD551449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09C2FE-ED3D-4121-92B1-F3BB1C33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243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06CB-9D7C-4A3D-98ED-FF26C554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514CDB-FFBF-4C9D-9351-04E76DEB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9475D9-4913-401D-80D0-6B866E616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4A017-1DA2-4405-8C2B-CA16E609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FF85AD-631E-4C2B-8600-A9881232FDC1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5FC954-99D3-47CB-81CD-990B639D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F42A12-0FBC-40D7-9DC5-1CEB004F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14721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D9734-FED6-4250-A62D-5A4D35DC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C741536-0E40-48DC-BFA9-C13B3D1AC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DB9AF3-6583-44F7-A130-4CE4FD842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38BB5-D491-4D97-A0F5-CCE9BE50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FF85AD-631E-4C2B-8600-A9881232FDC1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461982-8990-4EDE-AFFE-B28162C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4AA405-500E-41FA-907C-7DCEFD5A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77065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929303-83C1-464D-8705-BFDD85F2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59151-F00A-4F84-B999-B8B083582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D8EB9F-C38C-4E5A-9ADF-D760C1CA1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FFF85AD-631E-4C2B-8600-A9881232FDC1}" type="datetime1">
              <a:rPr lang="de-DE" noProof="0" smtClean="0"/>
              <a:t>20.03.2018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779B0-E182-4DB7-A83D-FB6C9267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F5DFF3-1AF3-41D9-94FE-D95FD8889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7058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arxiv.org/abs/1406.266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484"/>
            <a:ext cx="12192000" cy="3729581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Applications of Data Science Paradigms</a:t>
            </a:r>
            <a:br>
              <a:rPr lang="en-US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en-US" sz="20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4400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 Overview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C2F807E9-11C8-46F5-A43F-B25E66302A3D}"/>
              </a:ext>
            </a:extLst>
          </p:cNvPr>
          <p:cNvSpPr txBox="1">
            <a:spLocks/>
          </p:cNvSpPr>
          <p:nvPr/>
        </p:nvSpPr>
        <p:spPr>
          <a:xfrm>
            <a:off x="1524000" y="4456670"/>
            <a:ext cx="9144000" cy="126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Karim Said Barsim, </a:t>
            </a:r>
            <a:r>
              <a:rPr lang="de-DE" dirty="0" err="1">
                <a:solidFill>
                  <a:schemeClr val="bg2">
                    <a:lumMod val="25000"/>
                  </a:schemeClr>
                </a:solidFill>
              </a:rPr>
              <a:t>M.Sc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21st, March 2018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D0867F69-6B3A-4772-AB19-2CF02FF78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52450"/>
                <a:ext cx="12192000" cy="704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b="1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3D85C6"/>
                        </a:solidFill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𝒎𝒊𝒏𝒊</m:t>
                    </m:r>
                  </m:oMath>
                </a14:m>
                <a:r>
                  <a:rPr lang="en-US" sz="4800" b="1" i="0" dirty="0">
                    <a:solidFill>
                      <a:srgbClr val="3D85C6"/>
                    </a:solidFill>
                    <a:latin typeface="+mj-lt"/>
                    <a:ea typeface="Noto sans" panose="020B0502040504020204" pitchFamily="34" charset="0"/>
                    <a:cs typeface="Noto sans" panose="020B0502040504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3D85C6"/>
                        </a:solidFill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𝒎𝒂𝒙</m:t>
                    </m:r>
                  </m:oMath>
                </a14:m>
                <a:r>
                  <a:rPr lang="en-US" sz="4000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:r>
                  <a:rPr lang="en-US" sz="4000" b="1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Game</a:t>
                </a:r>
                <a:endParaRPr lang="en-US" sz="4000" dirty="0">
                  <a:solidFill>
                    <a:srgbClr val="3D85C6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D0867F69-6B3A-4772-AB19-2CF02FF7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2450"/>
                <a:ext cx="12192000" cy="704850"/>
              </a:xfrm>
              <a:prstGeom prst="rect">
                <a:avLst/>
              </a:prstGeom>
              <a:blipFill>
                <a:blip r:embed="rId3"/>
                <a:stretch>
                  <a:fillRect t="-37391" b="-4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567493"/>
                <a:ext cx="12191999" cy="97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0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 ]+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))) ]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67493"/>
                <a:ext cx="12191999" cy="975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8F9130C-C040-46C6-ACD5-0790D49259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299" y="2853368"/>
                <a:ext cx="11382376" cy="33855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Discriminative phase: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	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Generative phase: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mi</m:t>
                    </m:r>
                    <m:sSub>
                      <m:sSubPr>
                        <m:ctrlPr>
                          <a:rPr lang="en-US" sz="200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Discriminator: </a:t>
                </a:r>
                <a:r>
                  <a:rPr lang="en-US" sz="2000" dirty="0"/>
                  <a:t>approaching the optimal discriminator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fake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Generator: </a:t>
                </a:r>
                <a:r>
                  <a:rPr lang="en-US" sz="2000" dirty="0"/>
                  <a:t>minimizing the Jensen Shannon [1] divergence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∥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8F9130C-C040-46C6-ACD5-0790D4925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2853368"/>
                <a:ext cx="11382376" cy="3385508"/>
              </a:xfrm>
              <a:prstGeom prst="rect">
                <a:avLst/>
              </a:prstGeom>
              <a:blipFill>
                <a:blip r:embed="rId5"/>
                <a:stretch>
                  <a:fillRect l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4F63CD1-5434-4AA5-B1D8-F59783A08DE5}"/>
              </a:ext>
            </a:extLst>
          </p:cNvPr>
          <p:cNvSpPr txBox="1"/>
          <p:nvPr/>
        </p:nvSpPr>
        <p:spPr>
          <a:xfrm>
            <a:off x="495299" y="6241292"/>
            <a:ext cx="11382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[1] Jianhua Lin, “Divergence Measures Based on the Shannon Entropy,” IEEE Transactions on Information Theory, vol. 37, no. 1, pp. 145–151, Jan. 1991.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47201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MNIST Experiments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C697FE-E371-4515-9677-CBF5E8D10B54}"/>
              </a:ext>
            </a:extLst>
          </p:cNvPr>
          <p:cNvGrpSpPr/>
          <p:nvPr/>
        </p:nvGrpSpPr>
        <p:grpSpPr>
          <a:xfrm>
            <a:off x="2085408" y="2266950"/>
            <a:ext cx="8021184" cy="3937756"/>
            <a:chOff x="2012572" y="2266950"/>
            <a:chExt cx="8021184" cy="3937756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83746C74-6166-477F-813D-B3B3FF4C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66950"/>
              <a:ext cx="3937756" cy="39377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3AC462-55EF-4655-8C4A-901465BF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72" y="2266950"/>
              <a:ext cx="3937756" cy="3937756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20325D-ABC1-4134-9AF6-0834C2779966}"/>
              </a:ext>
            </a:extLst>
          </p:cNvPr>
          <p:cNvSpPr txBox="1">
            <a:spLocks/>
          </p:cNvSpPr>
          <p:nvPr/>
        </p:nvSpPr>
        <p:spPr>
          <a:xfrm>
            <a:off x="838200" y="1257300"/>
            <a:ext cx="10515600" cy="111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3D85C6"/>
                </a:solidFill>
              </a:rPr>
              <a:t>Real or Fake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31181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CF2B5-F7D4-4D00-8807-E1A433F1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22" y="1369132"/>
            <a:ext cx="5693858" cy="4936418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Multi-Generator GAN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369132"/>
                <a:ext cx="5130498" cy="50888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000" b="1" dirty="0"/>
                  <a:t>Models:	</a:t>
                </a:r>
              </a:p>
              <a:p>
                <a:pPr marL="361950" algn="l">
                  <a:lnSpc>
                    <a:spcPct val="100000"/>
                  </a:lnSpc>
                </a:pPr>
                <a:r>
                  <a:rPr lang="en-US" sz="2000" dirty="0"/>
                  <a:t>Generators: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361950" algn="l">
                  <a:lnSpc>
                    <a:spcPct val="100000"/>
                  </a:lnSpc>
                </a:pPr>
                <a:r>
                  <a:rPr lang="en-US" sz="2000" dirty="0"/>
                  <a:t>Discriminators: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}∪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algn="l">
                  <a:lnSpc>
                    <a:spcPct val="100000"/>
                  </a:lnSpc>
                </a:pPr>
                <a:r>
                  <a:rPr lang="en-US" sz="2000" b="1" dirty="0"/>
                  <a:t>Data:</a:t>
                </a:r>
              </a:p>
              <a:p>
                <a:pPr indent="361950"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real/observed data</a:t>
                </a:r>
              </a:p>
              <a:p>
                <a:pPr indent="361950"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ba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2000" dirty="0"/>
                  <a:t>: generated/fake data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sz="2000" b="1" dirty="0"/>
                  <a:t>Distributions:</a:t>
                </a:r>
              </a:p>
              <a:p>
                <a:pPr indent="361950"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bar>
                          <m:ba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sub>
                    </m:sSub>
                  </m:oMath>
                </a14:m>
                <a:r>
                  <a:rPr lang="en-US" sz="2000" dirty="0"/>
                  <a:t>: Real data distribution</a:t>
                </a:r>
              </a:p>
              <a:p>
                <a:pPr indent="361950"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Fake data distributions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sz="2000" b="1" dirty="0"/>
                  <a:t>Optimization:</a:t>
                </a:r>
              </a:p>
              <a:p>
                <a:pPr indent="361950" algn="l">
                  <a:lnSpc>
                    <a:spcPct val="100000"/>
                  </a:lnSpc>
                </a:pPr>
                <a:r>
                  <a:rPr lang="en-US" sz="2000" dirty="0"/>
                  <a:t>Stochastic Gradient Descent (SGD)</a:t>
                </a:r>
              </a:p>
              <a:p>
                <a:pPr algn="l">
                  <a:lnSpc>
                    <a:spcPct val="100000"/>
                  </a:lnSpc>
                </a:pPr>
                <a:endParaRPr lang="en-US" sz="20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69132"/>
                <a:ext cx="5130498" cy="5088818"/>
              </a:xfrm>
              <a:prstGeom prst="rect">
                <a:avLst/>
              </a:prstGeom>
              <a:blipFill>
                <a:blip r:embed="rId4"/>
                <a:stretch>
                  <a:fillRect l="-1188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6306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D0867F69-6B3A-4772-AB19-2CF02FF78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52450"/>
                <a:ext cx="12192000" cy="70485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b="1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3D85C6"/>
                        </a:solidFill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𝒎𝒊𝒏𝒊</m:t>
                    </m:r>
                  </m:oMath>
                </a14:m>
                <a:r>
                  <a:rPr lang="en-US" sz="4800" b="1" i="0" dirty="0">
                    <a:solidFill>
                      <a:srgbClr val="3D85C6"/>
                    </a:solidFill>
                    <a:latin typeface="+mj-lt"/>
                    <a:ea typeface="Noto sans" panose="020B0502040504020204" pitchFamily="34" charset="0"/>
                    <a:cs typeface="Noto sans" panose="020B0502040504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3D85C6"/>
                        </a:solidFill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𝒎𝒊𝒏𝒊</m:t>
                    </m:r>
                  </m:oMath>
                </a14:m>
                <a:r>
                  <a:rPr lang="en-US" sz="4800" b="1" i="0" dirty="0">
                    <a:solidFill>
                      <a:srgbClr val="3D85C6"/>
                    </a:solidFill>
                    <a:latin typeface="+mj-lt"/>
                    <a:ea typeface="Noto sans" panose="020B0502040504020204" pitchFamily="34" charset="0"/>
                    <a:cs typeface="Noto sans" panose="020B0502040504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3D85C6"/>
                        </a:solidFill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𝒎𝒂𝒙</m:t>
                    </m:r>
                  </m:oMath>
                </a14:m>
                <a:r>
                  <a:rPr lang="en-US" sz="4000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:r>
                  <a:rPr lang="en-US" sz="4000" b="1" dirty="0">
                    <a:solidFill>
                      <a:srgbClr val="3D85C6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Game</a:t>
                </a:r>
              </a:p>
            </p:txBody>
          </p:sp>
        </mc:Choice>
        <mc:Fallback>
          <p:sp>
            <p:nvSpPr>
              <p:cNvPr id="10" name="Titel 1">
                <a:extLst>
                  <a:ext uri="{FF2B5EF4-FFF2-40B4-BE49-F238E27FC236}">
                    <a16:creationId xmlns:a16="http://schemas.microsoft.com/office/drawing/2014/main" id="{D0867F69-6B3A-4772-AB19-2CF02FF7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2450"/>
                <a:ext cx="12192000" cy="704850"/>
              </a:xfrm>
              <a:prstGeom prst="rect">
                <a:avLst/>
              </a:prstGeom>
              <a:blipFill>
                <a:blip r:embed="rId3"/>
                <a:stretch>
                  <a:fillRect t="-37391" b="-4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567492"/>
                <a:ext cx="12191999" cy="43380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b="0" i="1" smtClean="0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lim>
                              </m:limLow>
                            </m:fName>
                            <m:e>
                              <m:limLow>
                                <m:limLow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lim>
                              </m:limLow>
                            </m:e>
                          </m:func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:endParaRPr lang="en-US" sz="1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:endParaRPr lang="en-US" sz="1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 ]+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smtClean="0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bar>
                            </m:sub>
                          </m:sSub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 ]</m:t>
                      </m:r>
                    </m:oMath>
                  </m:oMathPara>
                </a14:m>
                <a:endParaRPr lang="en-US" sz="2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:endParaRPr lang="en-US" sz="2400" i="1" dirty="0">
                  <a:solidFill>
                    <a:srgbClr val="20386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:endParaRPr lang="en-US" sz="2400" i="1" dirty="0">
                  <a:solidFill>
                    <a:srgbClr val="20386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 ]+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sz="280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) ]</m:t>
                      </m:r>
                    </m:oMath>
                  </m:oMathPara>
                </a14:m>
                <a:endParaRPr lang="en-US" sz="2800" dirty="0">
                  <a:solidFill>
                    <a:srgbClr val="3D85C6"/>
                  </a:solidFill>
                </a:endParaRPr>
              </a:p>
              <a:p>
                <a:pPr marL="457200" lvl="1">
                  <a:lnSpc>
                    <a:spcPct val="100000"/>
                  </a:lnSpc>
                </a:pPr>
                <a14:m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67492"/>
                <a:ext cx="12191999" cy="4338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848957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Discrimination</a:t>
            </a:r>
            <a:endParaRPr lang="en-US" sz="4000" b="1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657350"/>
                <a:ext cx="12191999" cy="3990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m:rPr>
                          <m:aln/>
                        </m:rP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ba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57350"/>
                <a:ext cx="12191999" cy="3990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097495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Generation</a:t>
            </a:r>
            <a:endParaRPr lang="en-US" sz="4000" b="1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657350"/>
                <a:ext cx="12191999" cy="3990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50000"/>
                  </a:lnSpc>
                </a:pPr>
                <a:endParaRPr lang="en-US" sz="2800" b="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  <a:p>
                <a:pPr marL="4572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aln/>
                        </m:rPr>
                        <a:rPr lang="en-US" sz="280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acc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acc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8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bar>
                                            <m:barPr>
                                              <m:ctrlPr>
                                                <a:rPr lang="en-US" sz="2800" i="1">
                                                  <a:solidFill>
                                                    <a:srgbClr val="20386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20386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bar>
                                        </m:e>
                                      </m:acc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bar>
                                        <m:barPr>
                                          <m:pos m:val="top"/>
                                          <m:ctrlPr>
                                            <a:rPr lang="en-US" sz="2800" i="1" smtClean="0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ba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bar>
                                            <m:barPr>
                                              <m:ctrlPr>
                                                <a:rPr lang="en-US" sz="2800" i="1">
                                                  <a:solidFill>
                                                    <a:srgbClr val="20386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20386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bar>
                                        </m:e>
                                      </m:acc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8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lang="en-US" sz="2800" i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AF72CE0-4CF0-4458-807E-1D2E88284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57350"/>
                <a:ext cx="12191999" cy="3990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7FB4DE-B6CC-46EA-AB84-F310FC0297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4577" y="1257300"/>
                <a:ext cx="2847974" cy="9250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3D85C6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3D85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3D85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B7FB4DE-B6CC-46EA-AB84-F310FC02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577" y="1257300"/>
                <a:ext cx="2847974" cy="925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3C44CBB9-87D2-4158-848E-488C13BDDB7C}"/>
              </a:ext>
            </a:extLst>
          </p:cNvPr>
          <p:cNvSpPr/>
          <p:nvPr/>
        </p:nvSpPr>
        <p:spPr>
          <a:xfrm rot="5400000">
            <a:off x="6015655" y="-858371"/>
            <a:ext cx="328966" cy="6410325"/>
          </a:xfrm>
          <a:prstGeom prst="leftBrace">
            <a:avLst>
              <a:gd name="adj1" fmla="val 183990"/>
              <a:gd name="adj2" fmla="val 50000"/>
            </a:avLst>
          </a:prstGeom>
          <a:ln w="190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542961B-B1A2-445A-B3A2-D6CD2D38C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8574" y="5266241"/>
                <a:ext cx="2444751" cy="7196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50000"/>
                  </a:lnSpc>
                </a:pPr>
                <a:r>
                  <a:rPr lang="en-US" sz="2800">
                    <a:solidFill>
                      <a:srgbClr val="3D85C6"/>
                    </a:solidFill>
                  </a:rPr>
                  <a:t>Prevalence</a:t>
                </a:r>
                <a14:m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542961B-B1A2-445A-B3A2-D6CD2D38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4" y="5266241"/>
                <a:ext cx="2444751" cy="719679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0CD81D-C823-4BD6-8769-F429DA4086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877" y="5273656"/>
                <a:ext cx="2444751" cy="7196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50000"/>
                  </a:lnSpc>
                </a:pPr>
                <a:r>
                  <a:rPr lang="en-US" sz="2800">
                    <a:solidFill>
                      <a:srgbClr val="3D85C6"/>
                    </a:solidFill>
                  </a:rPr>
                  <a:t>Vanishment</a:t>
                </a:r>
                <a14:m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0CD81D-C823-4BD6-8769-F429DA40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877" y="5273656"/>
                <a:ext cx="2444751" cy="719679"/>
              </a:xfrm>
              <a:prstGeom prst="rect">
                <a:avLst/>
              </a:prstGeom>
              <a:blipFill>
                <a:blip r:embed="rId6"/>
                <a:stretch>
                  <a:fillRect b="-1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216B0015-529A-4F5D-AFD4-19EFFA12F7EF}"/>
              </a:ext>
            </a:extLst>
          </p:cNvPr>
          <p:cNvSpPr/>
          <p:nvPr/>
        </p:nvSpPr>
        <p:spPr>
          <a:xfrm rot="16200000">
            <a:off x="7550770" y="3928523"/>
            <a:ext cx="328966" cy="2095496"/>
          </a:xfrm>
          <a:prstGeom prst="leftBrace">
            <a:avLst>
              <a:gd name="adj1" fmla="val 183990"/>
              <a:gd name="adj2" fmla="val 50000"/>
            </a:avLst>
          </a:prstGeom>
          <a:ln w="190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EF7E95B-4F8A-40FE-B06C-D190CF426F1A}"/>
              </a:ext>
            </a:extLst>
          </p:cNvPr>
          <p:cNvSpPr/>
          <p:nvPr/>
        </p:nvSpPr>
        <p:spPr>
          <a:xfrm rot="16200000">
            <a:off x="5071094" y="3980882"/>
            <a:ext cx="328966" cy="2095496"/>
          </a:xfrm>
          <a:prstGeom prst="leftBrace">
            <a:avLst>
              <a:gd name="adj1" fmla="val 183990"/>
              <a:gd name="adj2" fmla="val 50000"/>
            </a:avLst>
          </a:prstGeom>
          <a:ln w="190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33633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Derivation and Proof</a:t>
            </a:r>
            <a:endParaRPr lang="en-US" sz="4000" b="1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AF5DA6-5931-4D2A-BEF7-207A0F1A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03" y="1636907"/>
            <a:ext cx="2595963" cy="1816637"/>
          </a:xfrm>
          <a:prstGeom prst="rect">
            <a:avLst/>
          </a:prstGeom>
        </p:spPr>
      </p:pic>
      <p:pic>
        <p:nvPicPr>
          <p:cNvPr id="13" name="Picture 1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D9FBD4B2-64AC-4E6C-8F36-337F03926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2" y="3833151"/>
            <a:ext cx="5532545" cy="2123603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BBA6B4A9-FF6D-43B0-8ED1-DC9BE303F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1860587"/>
            <a:ext cx="4990450" cy="280294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3B42E0F3-2D1E-4AEA-BB25-BA6F0C230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9" y="2895015"/>
            <a:ext cx="3507002" cy="726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FAD8DD-FD6F-4F49-84D5-2AD85F2913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60" y="4375161"/>
            <a:ext cx="4526081" cy="14482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750AB1-20AE-48EA-8131-B41FD56C578D}"/>
              </a:ext>
            </a:extLst>
          </p:cNvPr>
          <p:cNvCxnSpPr/>
          <p:nvPr/>
        </p:nvCxnSpPr>
        <p:spPr>
          <a:xfrm>
            <a:off x="6210300" y="1636907"/>
            <a:ext cx="0" cy="4506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47080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Derivation and Proof</a:t>
            </a:r>
            <a:endParaRPr lang="en-US" sz="4000" b="1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750AB1-20AE-48EA-8131-B41FD56C578D}"/>
              </a:ext>
            </a:extLst>
          </p:cNvPr>
          <p:cNvCxnSpPr/>
          <p:nvPr/>
        </p:nvCxnSpPr>
        <p:spPr>
          <a:xfrm>
            <a:off x="6210300" y="1636907"/>
            <a:ext cx="0" cy="4506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A5F7E5D-3707-4A34-91E1-8813279AC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2" y="1636907"/>
            <a:ext cx="5815920" cy="4432941"/>
          </a:xfrm>
          <a:prstGeom prst="rect">
            <a:avLst/>
          </a:prstGeom>
        </p:spPr>
      </p:pic>
      <p:pic>
        <p:nvPicPr>
          <p:cNvPr id="6" name="Picture 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BA6C753-F3DD-44D6-B845-39882B28D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09" y="1636907"/>
            <a:ext cx="5321445" cy="210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D84A0-80DB-4A47-9FF0-2BEF242A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09" y="4137346"/>
            <a:ext cx="5573209" cy="93203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591F03F-0979-49EC-9AE5-8CE62C5F3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09" y="5386683"/>
            <a:ext cx="5530388" cy="6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6979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Experiments: 2 digits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D16B8-4A4A-4530-9B0B-7FD05BB42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4" y="1621514"/>
            <a:ext cx="5918987" cy="44131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56438FC-29C6-4D7D-B960-34162462A3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376" y="1438274"/>
                <a:ext cx="5162548" cy="49078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Generators: </a:t>
                </a:r>
                <a:r>
                  <a:rPr lang="en-US" sz="2000" dirty="0"/>
                  <a:t>2-layer DNN w. </a:t>
                </a:r>
                <a:r>
                  <a:rPr lang="en-US" sz="2000" dirty="0" err="1"/>
                  <a:t>LogSg</a:t>
                </a:r>
                <a:r>
                  <a:rPr lang="en-US" sz="2000" dirty="0"/>
                  <a:t> output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Discriminators:</a:t>
                </a:r>
                <a:r>
                  <a:rPr lang="en-US" sz="2000" dirty="0"/>
                  <a:t> 2-layer DNN w. </a:t>
                </a:r>
                <a:r>
                  <a:rPr lang="en-US" sz="2000" dirty="0" err="1"/>
                  <a:t>LogSg</a:t>
                </a:r>
                <a:r>
                  <a:rPr lang="en-US" sz="2000" dirty="0"/>
                  <a:t> output</a:t>
                </a:r>
                <a:endParaRPr lang="en-US" sz="2000" b="1" dirty="0"/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Latent variables: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Observed variables: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ba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Non-linearities: 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 activations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Model size:</a:t>
                </a:r>
                <a:r>
                  <a:rPr lang="en-US" sz="2000" dirty="0"/>
                  <a:t> 0.8M parameters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Loss: </a:t>
                </a:r>
                <a:r>
                  <a:rPr lang="en-US" sz="2000" dirty="0"/>
                  <a:t>Binary Cross entropy (</a:t>
                </a:r>
                <a:r>
                  <a:rPr lang="en-US" sz="2000" dirty="0" err="1"/>
                  <a:t>bCE</a:t>
                </a:r>
                <a:r>
                  <a:rPr lang="en-US" sz="2000" dirty="0"/>
                  <a:t>)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000" b="1" dirty="0"/>
                  <a:t>Optimizer:</a:t>
                </a:r>
                <a:r>
                  <a:rPr lang="en-US" sz="2000" dirty="0"/>
                  <a:t> ADAM [1]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56438FC-29C6-4D7D-B960-34162462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6" y="1438274"/>
                <a:ext cx="5162548" cy="4907843"/>
              </a:xfrm>
              <a:prstGeom prst="rect">
                <a:avLst/>
              </a:prstGeom>
              <a:blipFill>
                <a:blip r:embed="rId4"/>
                <a:stretch>
                  <a:fillRect l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464748-BB0C-4A93-A3DB-5730A23D96E4}"/>
              </a:ext>
            </a:extLst>
          </p:cNvPr>
          <p:cNvSpPr txBox="1"/>
          <p:nvPr/>
        </p:nvSpPr>
        <p:spPr>
          <a:xfrm>
            <a:off x="990600" y="6381750"/>
            <a:ext cx="9871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[1]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Diederik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P.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Kingma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and Jimmy Lei Ba, “Adam: A Method for Stochastic Optimization,”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e-prints, Dec. 2014, arXiv:1412.6980v9.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9A954A-24A5-40BF-8B74-50332F09B5F1}"/>
              </a:ext>
            </a:extLst>
          </p:cNvPr>
          <p:cNvGrpSpPr/>
          <p:nvPr/>
        </p:nvGrpSpPr>
        <p:grpSpPr>
          <a:xfrm>
            <a:off x="4391236" y="5219279"/>
            <a:ext cx="1327370" cy="1093500"/>
            <a:chOff x="4543636" y="5219279"/>
            <a:chExt cx="1327370" cy="10935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612AF1-A93A-454A-A3F9-AE2F435B087A}"/>
                    </a:ext>
                  </a:extLst>
                </p:cNvPr>
                <p:cNvSpPr txBox="1"/>
                <p:nvPr/>
              </p:nvSpPr>
              <p:spPr>
                <a:xfrm>
                  <a:off x="4997373" y="5219279"/>
                  <a:ext cx="356315" cy="380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612AF1-A93A-454A-A3F9-AE2F435B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373" y="5219279"/>
                  <a:ext cx="356315" cy="380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DB3D4A-8DBC-43C6-AB10-97B834D2F85A}"/>
                    </a:ext>
                  </a:extLst>
                </p:cNvPr>
                <p:cNvSpPr txBox="1"/>
                <p:nvPr/>
              </p:nvSpPr>
              <p:spPr>
                <a:xfrm>
                  <a:off x="4773491" y="5589631"/>
                  <a:ext cx="356315" cy="382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DB3D4A-8DBC-43C6-AB10-97B834D2F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491" y="5589631"/>
                  <a:ext cx="356315" cy="382349"/>
                </a:xfrm>
                <a:prstGeom prst="rect">
                  <a:avLst/>
                </a:prstGeom>
                <a:blipFill>
                  <a:blip r:embed="rId6"/>
                  <a:stretch>
                    <a:fillRect t="-4762" r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97A86F6-8BB2-4F9B-87DB-3B4DA8C9373A}"/>
                    </a:ext>
                  </a:extLst>
                </p:cNvPr>
                <p:cNvSpPr txBox="1"/>
                <p:nvPr/>
              </p:nvSpPr>
              <p:spPr>
                <a:xfrm>
                  <a:off x="4543636" y="5930430"/>
                  <a:ext cx="356315" cy="382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97A86F6-8BB2-4F9B-87DB-3B4DA8C93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636" y="5930430"/>
                  <a:ext cx="356315" cy="382349"/>
                </a:xfrm>
                <a:prstGeom prst="rect">
                  <a:avLst/>
                </a:prstGeom>
                <a:blipFill>
                  <a:blip r:embed="rId7"/>
                  <a:stretch>
                    <a:fillRect t="-4762" r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3ED0D0-BDB8-44DA-937A-837D8CEAE821}"/>
                </a:ext>
              </a:extLst>
            </p:cNvPr>
            <p:cNvGrpSpPr/>
            <p:nvPr/>
          </p:nvGrpSpPr>
          <p:grpSpPr>
            <a:xfrm>
              <a:off x="4848020" y="5369069"/>
              <a:ext cx="1022986" cy="637475"/>
              <a:chOff x="4848020" y="5369069"/>
              <a:chExt cx="1022986" cy="637475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F766D4B-C6F6-47C2-A584-CA55FF9F9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006" y="5895975"/>
                <a:ext cx="360000" cy="0"/>
              </a:xfrm>
              <a:prstGeom prst="straightConnector1">
                <a:avLst/>
              </a:prstGeom>
              <a:ln>
                <a:prstDash val="dash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82C006A-957D-4242-9D6C-213CA17AD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006" y="5616719"/>
                <a:ext cx="360000" cy="0"/>
              </a:xfrm>
              <a:prstGeom prst="straightConnector1">
                <a:avLst/>
              </a:prstGeom>
              <a:ln>
                <a:prstDash val="dash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A798A24-9636-4144-B954-E139722B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006" y="5369069"/>
                <a:ext cx="360000" cy="0"/>
              </a:xfrm>
              <a:prstGeom prst="straightConnector1">
                <a:avLst/>
              </a:prstGeom>
              <a:ln>
                <a:prstDash val="dash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E84BC69-EF73-4551-A993-5E757DC05E17}"/>
                  </a:ext>
                </a:extLst>
              </p:cNvPr>
              <p:cNvCxnSpPr>
                <a:cxnSpLocks/>
              </p:cNvCxnSpPr>
              <p:nvPr/>
            </p:nvCxnSpPr>
            <p:spPr>
              <a:xfrm rot="-1140000">
                <a:off x="4848020" y="6006544"/>
                <a:ext cx="684000" cy="0"/>
              </a:xfrm>
              <a:prstGeom prst="straightConnector1">
                <a:avLst/>
              </a:prstGeom>
              <a:ln>
                <a:prstDash val="dash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986659E-22BA-4674-8038-97A9C72B88FF}"/>
                  </a:ext>
                </a:extLst>
              </p:cNvPr>
              <p:cNvCxnSpPr>
                <a:cxnSpLocks/>
              </p:cNvCxnSpPr>
              <p:nvPr/>
            </p:nvCxnSpPr>
            <p:spPr>
              <a:xfrm rot="-1140000">
                <a:off x="5093153" y="5689358"/>
                <a:ext cx="432000" cy="0"/>
              </a:xfrm>
              <a:prstGeom prst="straightConnector1">
                <a:avLst/>
              </a:prstGeom>
              <a:ln>
                <a:prstDash val="dash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456727D-43AC-4889-9AD7-803A80710188}"/>
                  </a:ext>
                </a:extLst>
              </p:cNvPr>
              <p:cNvCxnSpPr>
                <a:cxnSpLocks/>
              </p:cNvCxnSpPr>
              <p:nvPr/>
            </p:nvCxnSpPr>
            <p:spPr>
              <a:xfrm rot="-1140000">
                <a:off x="5268252" y="5411635"/>
                <a:ext cx="252000" cy="0"/>
              </a:xfrm>
              <a:prstGeom prst="straightConnector1">
                <a:avLst/>
              </a:prstGeom>
              <a:ln>
                <a:prstDash val="dash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5000007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Evaluation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F1612-6E71-4F98-A5D8-BC2E20F6E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17" y="1257300"/>
            <a:ext cx="5334264" cy="526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17DA7-9885-45EB-9744-55A6BDF3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34" y="4003664"/>
            <a:ext cx="5965050" cy="9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B41F4-8A37-45F7-A2A7-8E5EDDEA2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34" y="2834395"/>
            <a:ext cx="5965050" cy="9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3751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06D6F9-AFB7-41E9-BAFA-772F43223D0E}"/>
              </a:ext>
            </a:extLst>
          </p:cNvPr>
          <p:cNvCxnSpPr>
            <a:cxnSpLocks/>
          </p:cNvCxnSpPr>
          <p:nvPr/>
        </p:nvCxnSpPr>
        <p:spPr>
          <a:xfrm>
            <a:off x="3309870" y="3095552"/>
            <a:ext cx="673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C6B111-8A7F-422A-99FA-994738D70343}"/>
              </a:ext>
            </a:extLst>
          </p:cNvPr>
          <p:cNvCxnSpPr>
            <a:cxnSpLocks/>
          </p:cNvCxnSpPr>
          <p:nvPr/>
        </p:nvCxnSpPr>
        <p:spPr>
          <a:xfrm>
            <a:off x="3309870" y="3763743"/>
            <a:ext cx="673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3DD603-A89D-4A02-8F2E-2D28CCC507CC}"/>
              </a:ext>
            </a:extLst>
          </p:cNvPr>
          <p:cNvCxnSpPr>
            <a:cxnSpLocks/>
          </p:cNvCxnSpPr>
          <p:nvPr/>
        </p:nvCxnSpPr>
        <p:spPr>
          <a:xfrm>
            <a:off x="3309870" y="4431934"/>
            <a:ext cx="673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D526F-ED04-4A1F-AA5F-C0559F525802}"/>
              </a:ext>
            </a:extLst>
          </p:cNvPr>
          <p:cNvCxnSpPr>
            <a:cxnSpLocks/>
          </p:cNvCxnSpPr>
          <p:nvPr/>
        </p:nvCxnSpPr>
        <p:spPr>
          <a:xfrm>
            <a:off x="3309870" y="5100125"/>
            <a:ext cx="673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FB92E5-3993-4E2E-8071-1A9739DAA7BB}"/>
              </a:ext>
            </a:extLst>
          </p:cNvPr>
          <p:cNvCxnSpPr>
            <a:cxnSpLocks/>
          </p:cNvCxnSpPr>
          <p:nvPr/>
        </p:nvCxnSpPr>
        <p:spPr>
          <a:xfrm>
            <a:off x="3309870" y="5768316"/>
            <a:ext cx="673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01BC80-9B14-4B5D-A500-FE7E9E5D51D5}"/>
              </a:ext>
            </a:extLst>
          </p:cNvPr>
          <p:cNvCxnSpPr/>
          <p:nvPr/>
        </p:nvCxnSpPr>
        <p:spPr>
          <a:xfrm rot="5400000">
            <a:off x="7237095" y="4482662"/>
            <a:ext cx="367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F2CE58-E6CB-4093-AC35-5825E0D206E9}"/>
              </a:ext>
            </a:extLst>
          </p:cNvPr>
          <p:cNvCxnSpPr/>
          <p:nvPr/>
        </p:nvCxnSpPr>
        <p:spPr>
          <a:xfrm rot="5400000">
            <a:off x="5982742" y="4482662"/>
            <a:ext cx="367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969F9D-296F-46A0-86E6-6E00C891BEAE}"/>
              </a:ext>
            </a:extLst>
          </p:cNvPr>
          <p:cNvCxnSpPr/>
          <p:nvPr/>
        </p:nvCxnSpPr>
        <p:spPr>
          <a:xfrm rot="5400000">
            <a:off x="4728391" y="4482662"/>
            <a:ext cx="367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CB9900-AF5E-4D52-9066-FB32EC09BDDA}"/>
              </a:ext>
            </a:extLst>
          </p:cNvPr>
          <p:cNvCxnSpPr/>
          <p:nvPr/>
        </p:nvCxnSpPr>
        <p:spPr>
          <a:xfrm rot="5400000">
            <a:off x="3474040" y="4482662"/>
            <a:ext cx="367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84E069-B7F3-4348-92A9-90F0624E65A2}"/>
              </a:ext>
            </a:extLst>
          </p:cNvPr>
          <p:cNvCxnSpPr/>
          <p:nvPr/>
        </p:nvCxnSpPr>
        <p:spPr>
          <a:xfrm rot="5400000">
            <a:off x="2219689" y="4482662"/>
            <a:ext cx="3672000" cy="0"/>
          </a:xfrm>
          <a:prstGeom prst="line">
            <a:avLst/>
          </a:prstGeom>
          <a:ln w="57150">
            <a:solidFill>
              <a:schemeClr val="accent5">
                <a:lumMod val="75000"/>
                <a:alpha val="58000"/>
              </a:schemeClr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D36835-1873-468F-B59D-A6DE55F9DA5A}"/>
              </a:ext>
            </a:extLst>
          </p:cNvPr>
          <p:cNvSpPr txBox="1"/>
          <p:nvPr/>
        </p:nvSpPr>
        <p:spPr>
          <a:xfrm>
            <a:off x="1869229" y="1489763"/>
            <a:ext cx="223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Applications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9B46B-A6D0-4B05-8B00-719656D7D7EC}"/>
              </a:ext>
            </a:extLst>
          </p:cNvPr>
          <p:cNvSpPr txBox="1"/>
          <p:nvPr/>
        </p:nvSpPr>
        <p:spPr>
          <a:xfrm rot="16200000">
            <a:off x="-77156" y="4208499"/>
            <a:ext cx="3215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Learning Methods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72230"/>
            <a:ext cx="12192000" cy="994692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Methods and Applications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128355-2645-4C5E-9A75-503F8E620FBD}"/>
              </a:ext>
            </a:extLst>
          </p:cNvPr>
          <p:cNvSpPr txBox="1"/>
          <p:nvPr/>
        </p:nvSpPr>
        <p:spPr>
          <a:xfrm rot="19800000">
            <a:off x="1695114" y="3338211"/>
            <a:ext cx="17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Rule-based 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1A3E1D-7498-4933-ADDF-C461CC2CEFFF}"/>
              </a:ext>
            </a:extLst>
          </p:cNvPr>
          <p:cNvSpPr txBox="1"/>
          <p:nvPr/>
        </p:nvSpPr>
        <p:spPr>
          <a:xfrm rot="19800000">
            <a:off x="1922630" y="3958568"/>
            <a:ext cx="149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658CA-B449-417C-8760-E351F9B677EF}"/>
              </a:ext>
            </a:extLst>
          </p:cNvPr>
          <p:cNvSpPr txBox="1"/>
          <p:nvPr/>
        </p:nvSpPr>
        <p:spPr>
          <a:xfrm rot="19800000">
            <a:off x="1698399" y="4679728"/>
            <a:ext cx="17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Semi-supervised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52DA5B-FF22-49CC-9FDA-FA66A48C3E5B}"/>
              </a:ext>
            </a:extLst>
          </p:cNvPr>
          <p:cNvSpPr txBox="1"/>
          <p:nvPr/>
        </p:nvSpPr>
        <p:spPr>
          <a:xfrm rot="19800000">
            <a:off x="2111022" y="5235126"/>
            <a:ext cx="128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Data-driven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69B630-6554-483F-859F-17D6B0D28ACD}"/>
              </a:ext>
            </a:extLst>
          </p:cNvPr>
          <p:cNvSpPr txBox="1"/>
          <p:nvPr/>
        </p:nvSpPr>
        <p:spPr>
          <a:xfrm rot="19800000">
            <a:off x="2180218" y="5883297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Generative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6F293C-297B-4795-BBB1-5DBD6479175E}"/>
              </a:ext>
            </a:extLst>
          </p:cNvPr>
          <p:cNvSpPr txBox="1"/>
          <p:nvPr/>
        </p:nvSpPr>
        <p:spPr>
          <a:xfrm rot="19800000">
            <a:off x="3888794" y="1787345"/>
            <a:ext cx="22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Energy disaggregation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BADB93-5F20-4EFF-9A83-4D8A99774F03}"/>
              </a:ext>
            </a:extLst>
          </p:cNvPr>
          <p:cNvSpPr txBox="1"/>
          <p:nvPr/>
        </p:nvSpPr>
        <p:spPr>
          <a:xfrm rot="19800000">
            <a:off x="5150198" y="1848010"/>
            <a:ext cx="19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Load identification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944139-B2AF-46ED-B012-41F45ACE0126}"/>
              </a:ext>
            </a:extLst>
          </p:cNvPr>
          <p:cNvSpPr txBox="1"/>
          <p:nvPr/>
        </p:nvSpPr>
        <p:spPr>
          <a:xfrm rot="19800000">
            <a:off x="6364339" y="1875022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Gesture recognition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87E98B-ADC1-4579-9620-5361FB7822F7}"/>
              </a:ext>
            </a:extLst>
          </p:cNvPr>
          <p:cNvSpPr txBox="1"/>
          <p:nvPr/>
        </p:nvSpPr>
        <p:spPr>
          <a:xfrm rot="19800000">
            <a:off x="7700434" y="1896238"/>
            <a:ext cx="163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Brain computer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5394D1-6CF1-4229-92F0-3B57961896A7}"/>
              </a:ext>
            </a:extLst>
          </p:cNvPr>
          <p:cNvSpPr txBox="1"/>
          <p:nvPr/>
        </p:nvSpPr>
        <p:spPr>
          <a:xfrm rot="19800000">
            <a:off x="8923735" y="1963486"/>
            <a:ext cx="172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CC8FEC-E348-466D-A5D4-B4789120B417}"/>
              </a:ext>
            </a:extLst>
          </p:cNvPr>
          <p:cNvSpPr/>
          <p:nvPr/>
        </p:nvSpPr>
        <p:spPr>
          <a:xfrm>
            <a:off x="3892442" y="2934386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8F78DA5-FDF3-490A-B4FC-CEB2DE4C42CC}"/>
              </a:ext>
            </a:extLst>
          </p:cNvPr>
          <p:cNvSpPr/>
          <p:nvPr/>
        </p:nvSpPr>
        <p:spPr>
          <a:xfrm>
            <a:off x="3897204" y="4268311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31C1590-6A0F-4D69-B05B-12EDBDD983E1}"/>
              </a:ext>
            </a:extLst>
          </p:cNvPr>
          <p:cNvSpPr/>
          <p:nvPr/>
        </p:nvSpPr>
        <p:spPr>
          <a:xfrm>
            <a:off x="3897204" y="4934788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3B21B41-2D1D-4CE2-841A-A80CE1E34FA9}"/>
              </a:ext>
            </a:extLst>
          </p:cNvPr>
          <p:cNvSpPr/>
          <p:nvPr/>
        </p:nvSpPr>
        <p:spPr>
          <a:xfrm>
            <a:off x="5148129" y="4934788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86652D-6334-48C0-955F-29D6CE588A32}"/>
              </a:ext>
            </a:extLst>
          </p:cNvPr>
          <p:cNvSpPr/>
          <p:nvPr/>
        </p:nvSpPr>
        <p:spPr>
          <a:xfrm>
            <a:off x="6412369" y="4941643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6E4418-7753-44C1-8752-23CE0EBB71ED}"/>
              </a:ext>
            </a:extLst>
          </p:cNvPr>
          <p:cNvSpPr/>
          <p:nvPr/>
        </p:nvSpPr>
        <p:spPr>
          <a:xfrm>
            <a:off x="7656834" y="2937070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C06DB3-9B5B-4FEA-9A20-44C4021F4616}"/>
              </a:ext>
            </a:extLst>
          </p:cNvPr>
          <p:cNvSpPr/>
          <p:nvPr/>
        </p:nvSpPr>
        <p:spPr>
          <a:xfrm>
            <a:off x="3894347" y="3604313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25AADEA-4252-4991-8D6B-2F3747654930}"/>
              </a:ext>
            </a:extLst>
          </p:cNvPr>
          <p:cNvSpPr/>
          <p:nvPr/>
        </p:nvSpPr>
        <p:spPr>
          <a:xfrm>
            <a:off x="8918803" y="5606406"/>
            <a:ext cx="323820" cy="32382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93156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Limitations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6438FC-29C6-4D7D-B960-34162462A3FF}"/>
              </a:ext>
            </a:extLst>
          </p:cNvPr>
          <p:cNvSpPr txBox="1">
            <a:spLocks/>
          </p:cNvSpPr>
          <p:nvPr/>
        </p:nvSpPr>
        <p:spPr>
          <a:xfrm>
            <a:off x="561975" y="2095500"/>
            <a:ext cx="5791199" cy="4250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b="1" dirty="0"/>
              <a:t>Optimization: </a:t>
            </a:r>
            <a:r>
              <a:rPr lang="en-US" sz="2800" dirty="0"/>
              <a:t>local optimum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algn="l">
              <a:lnSpc>
                <a:spcPct val="100000"/>
              </a:lnSpc>
            </a:pPr>
            <a:r>
              <a:rPr lang="en-US" sz="2800" b="1" dirty="0"/>
              <a:t>Sampling/Generation: </a:t>
            </a:r>
            <a:r>
              <a:rPr lang="en-US" sz="2800" dirty="0"/>
              <a:t>mode collapse</a:t>
            </a:r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algn="l">
              <a:lnSpc>
                <a:spcPct val="100000"/>
              </a:lnSpc>
            </a:pPr>
            <a:endParaRPr lang="en-US" sz="2800" dirty="0"/>
          </a:p>
          <a:p>
            <a:pPr algn="l">
              <a:lnSpc>
                <a:spcPct val="100000"/>
              </a:lnSpc>
            </a:pPr>
            <a:r>
              <a:rPr lang="en-US" sz="2800" b="1" dirty="0"/>
              <a:t>Loss function: </a:t>
            </a:r>
            <a:r>
              <a:rPr lang="en-US" sz="2800" dirty="0"/>
              <a:t>imbalanced objectives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E4FDFA9-E2FD-4738-AB3E-00CC1EDB0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7924" y="3802941"/>
                <a:ext cx="5438776" cy="2543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aln/>
                        </m:rPr>
                        <a:rPr lang="en-US" sz="240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ctrlPr>
                                    <a:rPr lang="en-US" sz="240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sz="24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acc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4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sz="24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sz="24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ba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sz="240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lang="en-US" sz="2400" i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i="1" dirty="0">
                  <a:solidFill>
                    <a:srgbClr val="20386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E4FDFA9-E2FD-4738-AB3E-00CC1EDB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24" y="3802941"/>
                <a:ext cx="5438776" cy="2543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E11E130-E5FF-4AB5-8907-809A8A834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3" b="39403"/>
          <a:stretch/>
        </p:blipFill>
        <p:spPr>
          <a:xfrm>
            <a:off x="5448299" y="1798638"/>
            <a:ext cx="5918987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49824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Experiments: 5 digits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C5452F41-F4BF-4A6A-91C6-C62F0A45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1681956"/>
            <a:ext cx="6261100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01B5651D-C267-4757-A7AD-C2D9D00F8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6" y="3906043"/>
            <a:ext cx="6261100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B6F01B9-45CA-4196-9C91-1EFD8FEC76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126" y="1681956"/>
                <a:ext cx="4578349" cy="19764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3D85C6"/>
                    </a:solidFill>
                  </a:rPr>
                  <a:t>Wasserstein divergence (Earth Mover) [1]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0386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20386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203864"/>
                  </a:solidFill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B6F01B9-45CA-4196-9C91-1EFD8FEC7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26" y="1681956"/>
                <a:ext cx="4578349" cy="1976437"/>
              </a:xfrm>
              <a:prstGeom prst="rect">
                <a:avLst/>
              </a:prstGeom>
              <a:blipFill>
                <a:blip r:embed="rId5"/>
                <a:stretch>
                  <a:fillRect l="-1198" r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F7AB943-9824-4D11-B51C-AD474F2DE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8825" y="3906042"/>
                <a:ext cx="4578349" cy="19764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3D85C6"/>
                    </a:solidFill>
                    <a:ea typeface="Cambria Math" panose="02040503050406030204" pitchFamily="18" charset="0"/>
                  </a:rPr>
                  <a:t>Pearson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rgbClr val="3D85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rgbClr val="3D85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rgbClr val="3D85C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3D85C6"/>
                    </a:solidFill>
                  </a:rPr>
                  <a:t> Divergence [2]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Pearson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rgbClr val="20386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20386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20386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solidFill>
                            <a:srgbClr val="20386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solidFill>
                    <a:srgbClr val="203864"/>
                  </a:solidFill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F7AB943-9824-4D11-B51C-AD474F2D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25" y="3906042"/>
                <a:ext cx="4578349" cy="197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754BCC6-FE4D-418F-8E51-1824C4207D46}"/>
              </a:ext>
            </a:extLst>
          </p:cNvPr>
          <p:cNvSpPr txBox="1"/>
          <p:nvPr/>
        </p:nvSpPr>
        <p:spPr>
          <a:xfrm>
            <a:off x="990600" y="6381750"/>
            <a:ext cx="8225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[2] X. Mao et. al. “Least Squares Generative Adversarial Networks”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e-prints, Nov. 2016, arXiv:1611.04076.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C95F6-1B99-4852-A1F3-42D0993AB26B}"/>
              </a:ext>
            </a:extLst>
          </p:cNvPr>
          <p:cNvSpPr txBox="1"/>
          <p:nvPr/>
        </p:nvSpPr>
        <p:spPr>
          <a:xfrm>
            <a:off x="990599" y="6046886"/>
            <a:ext cx="6477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[1] M.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Arjovsky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et. al. “Wasserstein GAN”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ArXiv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e-prints, Dec. 2017, arXiv:1701.07875.</a:t>
            </a:r>
          </a:p>
        </p:txBody>
      </p:sp>
    </p:spTree>
    <p:extLst>
      <p:ext uri="{BB962C8B-B14F-4D97-AF65-F5344CB8AC3E}">
        <p14:creationId xmlns:p14="http://schemas.microsoft.com/office/powerpoint/2010/main" val="3332280041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Experiments: Earth Mover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0F8E3-9A23-4374-AF4D-0D3642AC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75" y="1423231"/>
            <a:ext cx="5965050" cy="12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8BFF4-03CC-4B33-A5B2-1260706B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75" y="2766790"/>
            <a:ext cx="5965050" cy="156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755D0-0424-4C17-9290-02C68D8E7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75" y="4423950"/>
            <a:ext cx="5965050" cy="1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05624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Experiments: Pearson Divergence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B5F9F-CF63-436E-829F-8DC2BD20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75" y="1257300"/>
            <a:ext cx="5965050" cy="12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C1F5B3-2858-4B72-B3B9-46796979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75" y="2645000"/>
            <a:ext cx="5965050" cy="156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4BD8E-CA68-4763-8E3D-599CD49E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75" y="4346300"/>
            <a:ext cx="5965050" cy="1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75217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Experiments: Pearson Divergence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80214-2575-427A-BEDF-AD9CCE6E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75" y="1586225"/>
            <a:ext cx="5965050" cy="219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BFC719-514E-4CF4-93C2-E70F42BD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75" y="4110350"/>
            <a:ext cx="5965050" cy="21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1408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Conclusion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108AC2-A23F-4B76-802D-F81B0D6B9A06}"/>
              </a:ext>
            </a:extLst>
          </p:cNvPr>
          <p:cNvSpPr txBox="1">
            <a:spLocks/>
          </p:cNvSpPr>
          <p:nvPr/>
        </p:nvSpPr>
        <p:spPr>
          <a:xfrm>
            <a:off x="838200" y="1495424"/>
            <a:ext cx="10515600" cy="87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3D85C6"/>
                </a:solidFill>
              </a:rPr>
              <a:t>Next time …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8D219-E5D0-407E-9991-13FD0F1C1E1F}"/>
              </a:ext>
            </a:extLst>
          </p:cNvPr>
          <p:cNvSpPr txBox="1"/>
          <p:nvPr/>
        </p:nvSpPr>
        <p:spPr>
          <a:xfrm>
            <a:off x="397851" y="2736008"/>
            <a:ext cx="11396297" cy="304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[1] J. Zhu et. al. “Unpaired image-to-image translation using cycle-consistent adversarial networks[J]. </a:t>
            </a:r>
            <a:r>
              <a:rPr lang="en-US" dirty="0" err="1"/>
              <a:t>arXiv</a:t>
            </a:r>
            <a:r>
              <a:rPr lang="en-US" dirty="0"/>
              <a:t> preprint arXiv:1703.10593, 2017.</a:t>
            </a:r>
          </a:p>
          <a:p>
            <a:pPr>
              <a:lnSpc>
                <a:spcPct val="200000"/>
              </a:lnSpc>
            </a:pPr>
            <a:r>
              <a:rPr lang="en-US" dirty="0"/>
              <a:t>[2] C. </a:t>
            </a:r>
            <a:r>
              <a:rPr lang="en-US" dirty="0" err="1"/>
              <a:t>Ledig</a:t>
            </a:r>
            <a:r>
              <a:rPr lang="en-US" dirty="0"/>
              <a:t> el. al. “Photo-realistic single image super-resolution using a generative adversarial network[J]. </a:t>
            </a:r>
            <a:r>
              <a:rPr lang="en-US" dirty="0" err="1"/>
              <a:t>arXiv</a:t>
            </a:r>
            <a:r>
              <a:rPr lang="en-US" dirty="0"/>
              <a:t> preprint arXiv:1609.04802, 2016.</a:t>
            </a:r>
          </a:p>
          <a:p>
            <a:pPr>
              <a:lnSpc>
                <a:spcPct val="200000"/>
              </a:lnSpc>
            </a:pPr>
            <a:r>
              <a:rPr lang="en-US" dirty="0"/>
              <a:t>[3] S. Reed et. al. “Generative adversarial text to image synthesis[J]. arXiv:1605.05396, 2016.</a:t>
            </a:r>
          </a:p>
          <a:p>
            <a:pPr>
              <a:lnSpc>
                <a:spcPct val="200000"/>
              </a:lnSpc>
            </a:pPr>
            <a:r>
              <a:rPr lang="en-US" dirty="0"/>
              <a:t>[4] B. Yang et. al. “3D object reconstruction from a single depth view with adversarial learning”, </a:t>
            </a:r>
            <a:r>
              <a:rPr lang="en-US" dirty="0" err="1"/>
              <a:t>arXiv</a:t>
            </a:r>
            <a:r>
              <a:rPr lang="en-US" dirty="0"/>
              <a:t> preprint arXiv:1708.07969, 2017.</a:t>
            </a:r>
          </a:p>
          <a:p>
            <a:pPr>
              <a:lnSpc>
                <a:spcPct val="200000"/>
              </a:lnSpc>
            </a:pPr>
            <a:r>
              <a:rPr lang="en-US" dirty="0"/>
              <a:t>[5] A. Radford et. al. “Unsupervised representation learning with deep convolutional generative adversarial networks”, arXiv:1511.06434, 2015.</a:t>
            </a:r>
          </a:p>
          <a:p>
            <a:pPr>
              <a:lnSpc>
                <a:spcPct val="200000"/>
              </a:lnSpc>
            </a:pPr>
            <a:r>
              <a:rPr lang="en-US" dirty="0"/>
              <a:t>[6] C. </a:t>
            </a:r>
            <a:r>
              <a:rPr lang="en-US" dirty="0" err="1"/>
              <a:t>Sønderby</a:t>
            </a:r>
            <a:r>
              <a:rPr lang="en-US" dirty="0"/>
              <a:t> et. al. “</a:t>
            </a:r>
            <a:r>
              <a:rPr lang="en-US" dirty="0" err="1"/>
              <a:t>Amortised</a:t>
            </a:r>
            <a:r>
              <a:rPr lang="en-US" dirty="0"/>
              <a:t> map inference for image super-resolution”, arXiv:1610.04490, 2016.</a:t>
            </a:r>
          </a:p>
          <a:p>
            <a:pPr>
              <a:lnSpc>
                <a:spcPct val="200000"/>
              </a:lnSpc>
            </a:pPr>
            <a:r>
              <a:rPr lang="en-US" dirty="0"/>
              <a:t>[7] T. </a:t>
            </a:r>
            <a:r>
              <a:rPr lang="en-US" dirty="0" err="1"/>
              <a:t>Miyato</a:t>
            </a:r>
            <a:r>
              <a:rPr lang="en-US" dirty="0"/>
              <a:t> et. al. “Spectral Normalization for Generative Adversarial Networks”, ICML Implicit Models Workshop. 2017.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077452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6400"/>
            <a:ext cx="12192000" cy="2019300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Attention-based Spellers</a:t>
            </a:r>
            <a:b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BCI Applications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1EB385-944F-4FAA-9620-1E8115BBC3F1}"/>
              </a:ext>
            </a:extLst>
          </p:cNvPr>
          <p:cNvSpPr txBox="1">
            <a:spLocks/>
          </p:cNvSpPr>
          <p:nvPr/>
        </p:nvSpPr>
        <p:spPr>
          <a:xfrm>
            <a:off x="0" y="3914776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November, 2017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 err="1">
                <a:solidFill>
                  <a:schemeClr val="bg2">
                    <a:lumMod val="25000"/>
                  </a:schemeClr>
                </a:solidFill>
              </a:rPr>
              <a:t>Wangbo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 Zheng, </a:t>
            </a:r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and Bin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05D5F-48CA-4D05-8C21-FE9DDC2FC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4D6AF-D9AD-4441-A49B-B799F69D2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5790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1995F-500A-4F1A-9415-81A22BAE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528887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546428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81C13CD-2D8E-4385-95DD-67D71CCFD830}"/>
              </a:ext>
            </a:extLst>
          </p:cNvPr>
          <p:cNvGrpSpPr/>
          <p:nvPr/>
        </p:nvGrpSpPr>
        <p:grpSpPr>
          <a:xfrm>
            <a:off x="1123455" y="3587925"/>
            <a:ext cx="2489198" cy="2346211"/>
            <a:chOff x="1374775" y="3274218"/>
            <a:chExt cx="2943225" cy="2774157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9A0DC73-5C13-4C9B-AADF-1D8A84528F46}"/>
                </a:ext>
              </a:extLst>
            </p:cNvPr>
            <p:cNvSpPr/>
            <p:nvPr/>
          </p:nvSpPr>
          <p:spPr>
            <a:xfrm>
              <a:off x="2717800" y="3274218"/>
              <a:ext cx="257176" cy="154781"/>
            </a:xfrm>
            <a:prstGeom prst="triangle">
              <a:avLst>
                <a:gd name="adj" fmla="val 49074"/>
              </a:avLst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EB5E204-970E-459A-921A-E6E77BD4D119}"/>
                </a:ext>
              </a:extLst>
            </p:cNvPr>
            <p:cNvSpPr/>
            <p:nvPr/>
          </p:nvSpPr>
          <p:spPr>
            <a:xfrm>
              <a:off x="1536700" y="3429000"/>
              <a:ext cx="2619375" cy="261937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4DDB7A-35F3-4A75-A4DC-8C9FDB2DB2E8}"/>
                </a:ext>
              </a:extLst>
            </p:cNvPr>
            <p:cNvSpPr/>
            <p:nvPr/>
          </p:nvSpPr>
          <p:spPr>
            <a:xfrm>
              <a:off x="1889124" y="3781424"/>
              <a:ext cx="1914524" cy="1914524"/>
            </a:xfrm>
            <a:prstGeom prst="ellipse">
              <a:avLst/>
            </a:prstGeom>
            <a:noFill/>
            <a:ln w="12700"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AC3B34-1992-4086-BA57-6385CD85C027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1536700" y="4738688"/>
              <a:ext cx="2619375" cy="0"/>
            </a:xfrm>
            <a:prstGeom prst="line">
              <a:avLst/>
            </a:prstGeom>
            <a:ln w="12700">
              <a:solidFill>
                <a:srgbClr val="6DA5D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864BAC-D2A8-41B1-B1D2-E12ED22F9FB7}"/>
                </a:ext>
              </a:extLst>
            </p:cNvPr>
            <p:cNvCxnSpPr>
              <a:cxnSpLocks/>
              <a:stCxn id="4" idx="0"/>
              <a:endCxn id="4" idx="4"/>
            </p:cNvCxnSpPr>
            <p:nvPr/>
          </p:nvCxnSpPr>
          <p:spPr>
            <a:xfrm>
              <a:off x="2846388" y="3429000"/>
              <a:ext cx="0" cy="2619375"/>
            </a:xfrm>
            <a:prstGeom prst="line">
              <a:avLst/>
            </a:prstGeom>
            <a:ln w="12700">
              <a:solidFill>
                <a:srgbClr val="6DA5D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630DD7-6581-444B-97A2-122CC2833B14}"/>
                </a:ext>
              </a:extLst>
            </p:cNvPr>
            <p:cNvSpPr/>
            <p:nvPr/>
          </p:nvSpPr>
          <p:spPr>
            <a:xfrm rot="5400000">
              <a:off x="4112019" y="4654152"/>
              <a:ext cx="250033" cy="161928"/>
            </a:xfrm>
            <a:prstGeom prst="triangle">
              <a:avLst>
                <a:gd name="adj" fmla="val 15238"/>
              </a:avLst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8B6E337-864A-48FD-8B63-9648D1D1C675}"/>
                </a:ext>
              </a:extLst>
            </p:cNvPr>
            <p:cNvSpPr/>
            <p:nvPr/>
          </p:nvSpPr>
          <p:spPr>
            <a:xfrm rot="5400000" flipV="1">
              <a:off x="1330723" y="4654152"/>
              <a:ext cx="250033" cy="161929"/>
            </a:xfrm>
            <a:prstGeom prst="triangle">
              <a:avLst>
                <a:gd name="adj" fmla="val 15238"/>
              </a:avLst>
            </a:prstGeom>
            <a:noFill/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074C7C-41BD-4B31-BA51-7DAAAAD47A4F}"/>
                </a:ext>
              </a:extLst>
            </p:cNvPr>
            <p:cNvSpPr/>
            <p:nvPr/>
          </p:nvSpPr>
          <p:spPr>
            <a:xfrm>
              <a:off x="2722976" y="4608133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Cz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E92CE5-F5EE-48B2-AED4-B4276AF11C3D}"/>
                </a:ext>
              </a:extLst>
            </p:cNvPr>
            <p:cNvSpPr/>
            <p:nvPr/>
          </p:nvSpPr>
          <p:spPr>
            <a:xfrm>
              <a:off x="3675060" y="4608133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C8C2C1-C6CD-47F2-99C3-851408D02769}"/>
                </a:ext>
              </a:extLst>
            </p:cNvPr>
            <p:cNvSpPr/>
            <p:nvPr/>
          </p:nvSpPr>
          <p:spPr>
            <a:xfrm>
              <a:off x="1760746" y="4608133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590D4C-57E3-4399-8B51-A4E255BF634F}"/>
                </a:ext>
              </a:extLst>
            </p:cNvPr>
            <p:cNvSpPr/>
            <p:nvPr/>
          </p:nvSpPr>
          <p:spPr>
            <a:xfrm>
              <a:off x="2236788" y="4605754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C3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DF0045-A6D7-4F5F-9A5E-5C15858A37BA}"/>
                </a:ext>
              </a:extLst>
            </p:cNvPr>
            <p:cNvSpPr/>
            <p:nvPr/>
          </p:nvSpPr>
          <p:spPr>
            <a:xfrm>
              <a:off x="3201192" y="4612686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C4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3FCC3F-D463-4F8F-828C-0BC15C1FE6ED}"/>
                </a:ext>
              </a:extLst>
            </p:cNvPr>
            <p:cNvSpPr/>
            <p:nvPr/>
          </p:nvSpPr>
          <p:spPr>
            <a:xfrm>
              <a:off x="2722976" y="5086557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Pz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B80669-ED20-4B90-BE40-4C5D2FDE59EF}"/>
                </a:ext>
              </a:extLst>
            </p:cNvPr>
            <p:cNvSpPr/>
            <p:nvPr/>
          </p:nvSpPr>
          <p:spPr>
            <a:xfrm>
              <a:off x="2722976" y="4116921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Fz</a:t>
              </a:r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5E0E81-8B0B-418C-A7B3-C3E4982FB043}"/>
                </a:ext>
              </a:extLst>
            </p:cNvPr>
            <p:cNvSpPr/>
            <p:nvPr/>
          </p:nvSpPr>
          <p:spPr>
            <a:xfrm>
              <a:off x="3457542" y="4012818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F8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36D42C-6E2D-4241-BE8C-F923788CA42D}"/>
                </a:ext>
              </a:extLst>
            </p:cNvPr>
            <p:cNvSpPr/>
            <p:nvPr/>
          </p:nvSpPr>
          <p:spPr>
            <a:xfrm>
              <a:off x="3037662" y="3705842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Fp2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E51A60-76CD-49FA-8463-DE5D6850B0A5}"/>
                </a:ext>
              </a:extLst>
            </p:cNvPr>
            <p:cNvSpPr/>
            <p:nvPr/>
          </p:nvSpPr>
          <p:spPr>
            <a:xfrm>
              <a:off x="2403115" y="3698910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Fp1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BD4676-DE9C-4D4C-89A9-3C675C1D128A}"/>
                </a:ext>
              </a:extLst>
            </p:cNvPr>
            <p:cNvSpPr/>
            <p:nvPr/>
          </p:nvSpPr>
          <p:spPr>
            <a:xfrm>
              <a:off x="1989756" y="4012818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8667C4F-80EC-453F-AC34-F469740C8C80}"/>
                </a:ext>
              </a:extLst>
            </p:cNvPr>
            <p:cNvSpPr/>
            <p:nvPr/>
          </p:nvSpPr>
          <p:spPr>
            <a:xfrm>
              <a:off x="2350927" y="4092799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87B1CF-0A6A-4421-B3FE-3802089D2653}"/>
                </a:ext>
              </a:extLst>
            </p:cNvPr>
            <p:cNvSpPr/>
            <p:nvPr/>
          </p:nvSpPr>
          <p:spPr>
            <a:xfrm>
              <a:off x="3079380" y="4092799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F4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21D97A8-3990-4D2A-8C3E-9BD39C5CBBBA}"/>
                </a:ext>
              </a:extLst>
            </p:cNvPr>
            <p:cNvSpPr/>
            <p:nvPr/>
          </p:nvSpPr>
          <p:spPr>
            <a:xfrm>
              <a:off x="3457542" y="5233025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T6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EE7C3DD-51AE-46A7-AA84-634D2DA273FF}"/>
                </a:ext>
              </a:extLst>
            </p:cNvPr>
            <p:cNvSpPr/>
            <p:nvPr/>
          </p:nvSpPr>
          <p:spPr>
            <a:xfrm>
              <a:off x="1989756" y="5233025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T5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2FCD0D-B1BD-462A-9015-B15CB87C0046}"/>
                </a:ext>
              </a:extLst>
            </p:cNvPr>
            <p:cNvSpPr/>
            <p:nvPr/>
          </p:nvSpPr>
          <p:spPr>
            <a:xfrm>
              <a:off x="2350927" y="5141558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P3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1DD32F-6EFC-4481-BBC0-BE7AAD2B60FB}"/>
                </a:ext>
              </a:extLst>
            </p:cNvPr>
            <p:cNvSpPr/>
            <p:nvPr/>
          </p:nvSpPr>
          <p:spPr>
            <a:xfrm>
              <a:off x="3079380" y="5141558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P4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26C9E0-538B-4A3E-92B4-F90439973501}"/>
                </a:ext>
              </a:extLst>
            </p:cNvPr>
            <p:cNvSpPr/>
            <p:nvPr/>
          </p:nvSpPr>
          <p:spPr>
            <a:xfrm>
              <a:off x="2403115" y="5499229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O1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0A3D1-4A4B-4853-8FA8-5557799582B0}"/>
                </a:ext>
              </a:extLst>
            </p:cNvPr>
            <p:cNvSpPr/>
            <p:nvPr/>
          </p:nvSpPr>
          <p:spPr>
            <a:xfrm>
              <a:off x="3037662" y="5490298"/>
              <a:ext cx="252000" cy="252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6DA5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O2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F876BEA-E9F6-4275-9A22-6F362A08590D}"/>
              </a:ext>
            </a:extLst>
          </p:cNvPr>
          <p:cNvSpPr txBox="1"/>
          <p:nvPr/>
        </p:nvSpPr>
        <p:spPr>
          <a:xfrm>
            <a:off x="938789" y="6088498"/>
            <a:ext cx="271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International 10-20 System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8E631D-72CA-4FB0-8478-74941A336607}"/>
              </a:ext>
            </a:extLst>
          </p:cNvPr>
          <p:cNvSpPr txBox="1"/>
          <p:nvPr/>
        </p:nvSpPr>
        <p:spPr>
          <a:xfrm>
            <a:off x="1547503" y="1527816"/>
            <a:ext cx="1701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 D E F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 J K 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 P Q R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 T U V W 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1 2 3 4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7 8 9 _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4FB3A4-E5F2-4C4B-A5E4-96F3EFAC364F}"/>
              </a:ext>
            </a:extLst>
          </p:cNvPr>
          <p:cNvSpPr/>
          <p:nvPr/>
        </p:nvSpPr>
        <p:spPr>
          <a:xfrm>
            <a:off x="1833780" y="2388050"/>
            <a:ext cx="272995" cy="27299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96929D-1E80-45B4-A107-C565EAC151A1}"/>
              </a:ext>
            </a:extLst>
          </p:cNvPr>
          <p:cNvSpPr/>
          <p:nvPr/>
        </p:nvSpPr>
        <p:spPr>
          <a:xfrm>
            <a:off x="5526626" y="1897515"/>
            <a:ext cx="1877437" cy="981075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Stimulus Controller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306CAD-BFB5-449C-ABC9-A21372196955}"/>
              </a:ext>
            </a:extLst>
          </p:cNvPr>
          <p:cNvSpPr txBox="1"/>
          <p:nvPr/>
        </p:nvSpPr>
        <p:spPr>
          <a:xfrm rot="16200000">
            <a:off x="118353" y="3056438"/>
            <a:ext cx="1584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Visual stimulus</a:t>
            </a:r>
          </a:p>
          <a:p>
            <a:pPr algn="ctr"/>
            <a:r>
              <a:rPr lang="en-US" dirty="0"/>
              <a:t>elicitation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5AC4A3-C210-4930-92F5-81B50959EBA4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52800" y="2388053"/>
            <a:ext cx="2173826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A88A850-BE0F-4ED4-8A85-FDF447FA8708}"/>
              </a:ext>
            </a:extLst>
          </p:cNvPr>
          <p:cNvSpPr/>
          <p:nvPr/>
        </p:nvSpPr>
        <p:spPr>
          <a:xfrm>
            <a:off x="4437267" y="4264818"/>
            <a:ext cx="1877437" cy="981075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EEG Signal Acquisition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D26F91-5378-46B1-AC9B-B5C5018C0B23}"/>
              </a:ext>
            </a:extLst>
          </p:cNvPr>
          <p:cNvSpPr/>
          <p:nvPr/>
        </p:nvSpPr>
        <p:spPr>
          <a:xfrm>
            <a:off x="6688676" y="4264818"/>
            <a:ext cx="1877437" cy="981075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P300-ERP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C6D2A1-AD82-41E4-A7B2-D55F0B26D8FC}"/>
              </a:ext>
            </a:extLst>
          </p:cNvPr>
          <p:cNvSpPr/>
          <p:nvPr/>
        </p:nvSpPr>
        <p:spPr>
          <a:xfrm>
            <a:off x="8940085" y="4264818"/>
            <a:ext cx="1877437" cy="981075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Symbol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Recognition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5B56D9-A47E-4510-A000-4EF400AD3E43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3684586" y="4754167"/>
            <a:ext cx="752681" cy="1189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42CE501-EF1E-4DD0-BCDA-871637CD83A5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6314704" y="4755356"/>
            <a:ext cx="373972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87C559-6D83-43FF-A77F-D657122F7E45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8566113" y="4755356"/>
            <a:ext cx="373972" cy="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F8ECCF1-9693-438B-BAF1-16837D30A1C0}"/>
              </a:ext>
            </a:extLst>
          </p:cNvPr>
          <p:cNvCxnSpPr>
            <a:cxnSpLocks/>
            <a:stCxn id="52" idx="3"/>
            <a:endCxn id="58" idx="0"/>
          </p:cNvCxnSpPr>
          <p:nvPr/>
        </p:nvCxnSpPr>
        <p:spPr>
          <a:xfrm>
            <a:off x="7404063" y="2388053"/>
            <a:ext cx="2474741" cy="1876765"/>
          </a:xfrm>
          <a:prstGeom prst="bentConnector2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84B3CBA-1A4F-438C-B0E1-C0FB43C759F0}"/>
              </a:ext>
            </a:extLst>
          </p:cNvPr>
          <p:cNvCxnSpPr>
            <a:cxnSpLocks/>
          </p:cNvCxnSpPr>
          <p:nvPr/>
        </p:nvCxnSpPr>
        <p:spPr>
          <a:xfrm>
            <a:off x="9878803" y="5225674"/>
            <a:ext cx="0" cy="386480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53D1A0E-7F56-4C97-8AC4-4CCA281C3FC5}"/>
              </a:ext>
            </a:extLst>
          </p:cNvPr>
          <p:cNvSpPr txBox="1"/>
          <p:nvPr/>
        </p:nvSpPr>
        <p:spPr>
          <a:xfrm>
            <a:off x="8940085" y="5587112"/>
            <a:ext cx="184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Estimated symbol</a:t>
            </a:r>
          </a:p>
          <a:p>
            <a:pPr algn="ctr"/>
            <a:r>
              <a:rPr lang="en-US" dirty="0"/>
              <a:t>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/>
              <a:t>)</a:t>
            </a:r>
          </a:p>
        </p:txBody>
      </p:sp>
      <p:sp>
        <p:nvSpPr>
          <p:cNvPr id="82" name="Titel 1">
            <a:extLst>
              <a:ext uri="{FF2B5EF4-FFF2-40B4-BE49-F238E27FC236}">
                <a16:creationId xmlns:a16="http://schemas.microsoft.com/office/drawing/2014/main" id="{78918735-3034-4C88-AEC4-04270E75CE5A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Attention-based BCI System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47409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FE428-B0C4-46B9-8034-47069F5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00" y="0"/>
            <a:ext cx="10094324" cy="721995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24724C7-CD09-4855-BBDE-75AF93D6E6B2}"/>
              </a:ext>
            </a:extLst>
          </p:cNvPr>
          <p:cNvSpPr txBox="1">
            <a:spLocks/>
          </p:cNvSpPr>
          <p:nvPr/>
        </p:nvSpPr>
        <p:spPr>
          <a:xfrm rot="16200000">
            <a:off x="-2230380" y="3001905"/>
            <a:ext cx="6858001" cy="8541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Oddball Principle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02713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65812"/>
            <a:ext cx="12192000" cy="2708477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Selective Sampling in Multi- Generative Adversarial Networks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9" name="Untertitel 2">
            <a:extLst>
              <a:ext uri="{FF2B5EF4-FFF2-40B4-BE49-F238E27FC236}">
                <a16:creationId xmlns:a16="http://schemas.microsoft.com/office/drawing/2014/main" id="{E027EEDE-001E-41CA-8FDA-7171BB3156CC}"/>
              </a:ext>
            </a:extLst>
          </p:cNvPr>
          <p:cNvSpPr txBox="1">
            <a:spLocks/>
          </p:cNvSpPr>
          <p:nvPr/>
        </p:nvSpPr>
        <p:spPr>
          <a:xfrm>
            <a:off x="0" y="4282632"/>
            <a:ext cx="12192000" cy="186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5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February, 2018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2">
                    <a:lumMod val="25000"/>
                  </a:schemeClr>
                </a:solidFill>
              </a:rPr>
              <a:t>Lirong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 Yang, and Bin Yang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C90B5BD-364B-4476-B40E-7BE1A0C10C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53D2A4-E9FA-4FA3-BB8F-3C17F6DC1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00322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4A71-BB8F-4C73-9F2C-2A1E2FEB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62" y="0"/>
            <a:ext cx="9588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4436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11A7-DE61-4DBB-90AC-8C1CD2D0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874"/>
            <a:ext cx="10515600" cy="41529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Subjects: </a:t>
            </a:r>
            <a:r>
              <a:rPr lang="en-US" sz="2400" dirty="0"/>
              <a:t>2 anonymous subjects (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/>
              <a:t> /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Signals:</a:t>
            </a:r>
            <a:r>
              <a:rPr lang="en-US" sz="2400" dirty="0"/>
              <a:t> 64 channel-Electro-</a:t>
            </a:r>
            <a:r>
              <a:rPr lang="en-US" sz="2400" dirty="0" err="1"/>
              <a:t>EncephaloGraphic</a:t>
            </a:r>
            <a:r>
              <a:rPr lang="en-US" sz="2400" dirty="0"/>
              <a:t> (EEG) signals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Sampling:</a:t>
            </a:r>
            <a:r>
              <a:rPr lang="en-US" sz="2400" dirty="0"/>
              <a:t> 240Hz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Targets: </a:t>
            </a:r>
            <a:r>
              <a:rPr lang="en-US" sz="2400" dirty="0"/>
              <a:t>36 (6x6) symbols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Training set:</a:t>
            </a:r>
            <a:r>
              <a:rPr lang="en-US" sz="2400" dirty="0"/>
              <a:t> 85 symbols x 15 repetitions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Evaluation set:</a:t>
            </a:r>
            <a:r>
              <a:rPr lang="en-US" sz="2400" dirty="0"/>
              <a:t> 100 symbols x 15 repetitions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6E7A07-7B35-416C-ADD0-5BB873CF5A24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1333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</a:t>
            </a:r>
          </a:p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BCI Competition III [1] 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41C4F-3061-4318-B718-04F43BBE1579}"/>
              </a:ext>
            </a:extLst>
          </p:cNvPr>
          <p:cNvSpPr txBox="1"/>
          <p:nvPr/>
        </p:nvSpPr>
        <p:spPr>
          <a:xfrm>
            <a:off x="914400" y="6381750"/>
            <a:ext cx="9125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[1] Brain-Computer-Interface (BCI) Competition III 2004/2005, P300 Speller Paradigm: http://www.bbci.de/competition/iii/</a:t>
            </a:r>
          </a:p>
        </p:txBody>
      </p:sp>
    </p:spTree>
    <p:extLst>
      <p:ext uri="{BB962C8B-B14F-4D97-AF65-F5344CB8AC3E}">
        <p14:creationId xmlns:p14="http://schemas.microsoft.com/office/powerpoint/2010/main" val="1027042894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11A7-DE61-4DBB-90AC-8C1CD2D0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87630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3D85C6"/>
                </a:solidFill>
              </a:rPr>
              <a:t>P300 Waveform detection for an attention-based BCI Speller</a:t>
            </a:r>
            <a:endParaRPr lang="en-US" sz="2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6E7A07-7B35-416C-ADD0-5BB873CF5A24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1333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E02E1-7A30-44F3-8FF3-7F0A9D22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995" y="2472407"/>
            <a:ext cx="3742480" cy="14341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EEFB08-7422-4637-A54E-591A02CD2595}"/>
              </a:ext>
            </a:extLst>
          </p:cNvPr>
          <p:cNvSpPr txBox="1">
            <a:spLocks/>
          </p:cNvSpPr>
          <p:nvPr/>
        </p:nvSpPr>
        <p:spPr>
          <a:xfrm>
            <a:off x="676275" y="2371725"/>
            <a:ext cx="6857996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700" b="1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b="1" dirty="0"/>
              <a:t>P300: </a:t>
            </a:r>
            <a:r>
              <a:rPr lang="en-US" sz="2400" dirty="0"/>
              <a:t>an evoked positive deflection phase locked a rare external stimulus</a:t>
            </a:r>
            <a:endParaRPr lang="en-US" sz="2400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/>
              <a:t>Detection: </a:t>
            </a:r>
            <a:r>
              <a:rPr lang="en-US" sz="2400" dirty="0"/>
              <a:t>using a binary classification system </a:t>
            </a:r>
            <a:r>
              <a:rPr lang="en-US" sz="2400" b="1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/>
              <a:t>Attention-based: </a:t>
            </a:r>
            <a:r>
              <a:rPr lang="en-US" sz="2400" dirty="0"/>
              <a:t>adopting to the oddball paradigm</a:t>
            </a:r>
            <a:endParaRPr lang="en-US" sz="2400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/>
              <a:t>Speller: </a:t>
            </a:r>
            <a:r>
              <a:rPr lang="en-US" sz="2400" dirty="0"/>
              <a:t>targeting alpha-numeric characters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0C80F-7132-4A51-968D-4B1155AD6CF3}"/>
              </a:ext>
            </a:extLst>
          </p:cNvPr>
          <p:cNvSpPr/>
          <p:nvPr/>
        </p:nvSpPr>
        <p:spPr>
          <a:xfrm>
            <a:off x="7694996" y="4292326"/>
            <a:ext cx="3742480" cy="981075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P300 Speller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18DC35-8E06-4970-AA61-57F195AD5F1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566236" y="5273401"/>
            <a:ext cx="0" cy="385818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8C3697-E717-43DE-8DB4-20F54AB2D78C}"/>
              </a:ext>
            </a:extLst>
          </p:cNvPr>
          <p:cNvSpPr txBox="1"/>
          <p:nvPr/>
        </p:nvSpPr>
        <p:spPr>
          <a:xfrm>
            <a:off x="8645214" y="5659219"/>
            <a:ext cx="184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Estimated symbol</a:t>
            </a:r>
          </a:p>
          <a:p>
            <a:pPr algn="ctr"/>
            <a:r>
              <a:rPr lang="en-US" dirty="0"/>
              <a:t>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4718F-0B4A-4907-878D-85998B1FAD7F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9566235" y="3906508"/>
            <a:ext cx="1" cy="385818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03756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" y="1597305"/>
            <a:ext cx="12192000" cy="3401591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Hand Gesture Recognition for Automatic Assembly Validation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27391-B42D-4A54-9E5B-7EC6E6BF4F3A}"/>
              </a:ext>
            </a:extLst>
          </p:cNvPr>
          <p:cNvSpPr txBox="1"/>
          <p:nvPr/>
        </p:nvSpPr>
        <p:spPr>
          <a:xfrm>
            <a:off x="2724821" y="5734442"/>
            <a:ext cx="674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Confidential [</a:t>
            </a:r>
            <a:r>
              <a:rPr lang="en-US" sz="3200" dirty="0" err="1">
                <a:solidFill>
                  <a:srgbClr val="FF0000"/>
                </a:solidFill>
              </a:rPr>
              <a:t>A.Raymond</a:t>
            </a:r>
            <a:r>
              <a:rPr lang="en-US" sz="3200" dirty="0">
                <a:solidFill>
                  <a:srgbClr val="FF0000"/>
                </a:solidFill>
              </a:rPr>
              <a:t> (</a:t>
            </a:r>
            <a:r>
              <a:rPr lang="en-US" sz="3200" dirty="0" err="1">
                <a:solidFill>
                  <a:srgbClr val="FF0000"/>
                </a:solidFill>
              </a:rPr>
              <a:t>Rayce</a:t>
            </a:r>
            <a:r>
              <a:rPr lang="en-US" sz="3200" dirty="0">
                <a:solidFill>
                  <a:srgbClr val="FF0000"/>
                </a:solidFill>
              </a:rPr>
              <a:t> EURL)]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924029A6-CD70-40D1-BDDE-C3C49A34B960}"/>
              </a:ext>
            </a:extLst>
          </p:cNvPr>
          <p:cNvSpPr txBox="1">
            <a:spLocks/>
          </p:cNvSpPr>
          <p:nvPr/>
        </p:nvSpPr>
        <p:spPr>
          <a:xfrm>
            <a:off x="0" y="4213184"/>
            <a:ext cx="12192000" cy="151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November, 2017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Hao Wang, and Bin Yang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37516-985C-4C1A-9A25-817A08BA1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3AC56-ED95-4165-95DF-9A4F8DC74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0174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19250"/>
            <a:ext cx="12192000" cy="2200396"/>
          </a:xfrm>
        </p:spPr>
        <p:txBody>
          <a:bodyPr vert="horz" lIns="900000" tIns="0" rIns="900000" bIns="0" rtlCol="0" anchor="t">
            <a:normAutofit fontScale="90000"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Neural Network Ensembles to Real-time Plug-level</a:t>
            </a:r>
            <a:b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Load Identification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8A26BD-5BA3-4832-89D8-1AA59001C286}"/>
              </a:ext>
            </a:extLst>
          </p:cNvPr>
          <p:cNvSpPr txBox="1">
            <a:spLocks/>
          </p:cNvSpPr>
          <p:nvPr/>
        </p:nvSpPr>
        <p:spPr>
          <a:xfrm>
            <a:off x="0" y="3914776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November, 2017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and Bin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21ACF-0544-45CF-8A39-40417D485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09C86-B874-4560-913C-4E2F3ABE6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03783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3530139-F75B-48AE-9221-5E156EC12E75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VI-Trajectories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297305C-C75E-4628-B4A9-EEFCFAA7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1257300"/>
            <a:ext cx="9958086" cy="53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51768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28823"/>
            <a:ext cx="12192000" cy="1547753"/>
          </a:xfrm>
        </p:spPr>
        <p:txBody>
          <a:bodyPr vert="horz" lIns="900000" tIns="0" rIns="900000" bIns="0" rtlCol="0" anchor="t">
            <a:normAutofit fontScale="90000"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Unsupervised Load Monitoring</a:t>
            </a:r>
            <a:b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 Disaggregation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F84B71-E1E6-45D2-AF32-6F80338BDEBC}"/>
              </a:ext>
            </a:extLst>
          </p:cNvPr>
          <p:cNvSpPr txBox="1">
            <a:spLocks/>
          </p:cNvSpPr>
          <p:nvPr/>
        </p:nvSpPr>
        <p:spPr>
          <a:xfrm>
            <a:off x="0" y="3914776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November, 2017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Roman </a:t>
            </a:r>
            <a:r>
              <a:rPr lang="de-DE" dirty="0" err="1">
                <a:solidFill>
                  <a:schemeClr val="bg2">
                    <a:lumMod val="25000"/>
                  </a:schemeClr>
                </a:solidFill>
              </a:rPr>
              <a:t>Streubel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, and Bin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84106-BC15-4AC7-B1EE-9E27C1F78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E2C49-03B8-463D-9C7A-1D89580F5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74426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martEnergyEfficiency_QUALISTEO_NIALM.png">
            <a:extLst>
              <a:ext uri="{FF2B5EF4-FFF2-40B4-BE49-F238E27FC236}">
                <a16:creationId xmlns:a16="http://schemas.microsoft.com/office/drawing/2014/main" id="{5BF588BF-012D-4824-A359-F8A23E0D40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1644" y="2268463"/>
            <a:ext cx="6408712" cy="3962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2DB1D-69F4-4744-AC00-1A0568AB251D}"/>
              </a:ext>
            </a:extLst>
          </p:cNvPr>
          <p:cNvSpPr txBox="1"/>
          <p:nvPr/>
        </p:nvSpPr>
        <p:spPr>
          <a:xfrm>
            <a:off x="3300989" y="6046515"/>
            <a:ext cx="575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[1] Smart Energy Efficiency http://smartenergyefficiency.eu/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C12A2CA-4CCB-4418-B128-EBB7D05B2804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Non-Intrusive Load Monitoring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24A063-FD0F-4ED7-AF18-666FE365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87630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3D85C6"/>
                </a:solidFill>
              </a:rPr>
              <a:t>Estimating End-Use Consumption from Building-level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8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3530139-F75B-48AE-9221-5E156EC12E75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VI-Trajectories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297305C-C75E-4628-B4A9-EEFCFAA7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1257300"/>
            <a:ext cx="9958086" cy="53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5117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12111"/>
            <a:ext cx="12192000" cy="2835798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Semi-supervised Event-based Energy Monitoring and Disaggregation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F43161-2475-4E65-8646-87F729C2241B}"/>
              </a:ext>
            </a:extLst>
          </p:cNvPr>
          <p:cNvSpPr txBox="1">
            <a:spLocks/>
          </p:cNvSpPr>
          <p:nvPr/>
        </p:nvSpPr>
        <p:spPr>
          <a:xfrm>
            <a:off x="0" y="4184012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November, 2017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 and Bin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A1216-17DA-4519-9F74-289E47CCF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BF6B8-264F-41D3-8300-A41849A5B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42727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Generative Adversarial Nets (GAN) [1]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163" y="2510468"/>
                <a:ext cx="6234653" cy="1178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ctr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rgbClr val="3D85C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2800" b="1" i="1">
                              <a:solidFill>
                                <a:srgbClr val="3D85C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US" sz="2800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rgbClr val="3D85C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3D85C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fake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800" b="1" i="1">
                                          <a:solidFill>
                                            <a:srgbClr val="3D85C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2800" i="1" dirty="0">
                  <a:solidFill>
                    <a:srgbClr val="3D85C6"/>
                  </a:solidFill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427C61A-DD36-4A59-ABD7-B75810FD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3" y="2510468"/>
                <a:ext cx="6234653" cy="1178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A480E29C-2CAC-453F-A457-B9FD26CD5CB9}"/>
                  </a:ext>
                </a:extLst>
              </p:cNvPr>
              <p:cNvSpPr/>
              <p:nvPr/>
            </p:nvSpPr>
            <p:spPr>
              <a:xfrm>
                <a:off x="7358235" y="2506347"/>
                <a:ext cx="1515762" cy="1749062"/>
              </a:xfrm>
              <a:prstGeom prst="can">
                <a:avLst/>
              </a:prstGeom>
              <a:noFill/>
              <a:ln w="28575">
                <a:solidFill>
                  <a:srgbClr val="3D85C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Real data</a:t>
                </a:r>
              </a:p>
              <a:p>
                <a:pPr algn="ctr"/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A480E29C-2CAC-453F-A457-B9FD26CD5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235" y="2506347"/>
                <a:ext cx="1515762" cy="1749062"/>
              </a:xfrm>
              <a:prstGeom prst="can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3D85C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DAD4784-9CA8-4686-9478-F0C6A25A4DC6}"/>
                  </a:ext>
                </a:extLst>
              </p:cNvPr>
              <p:cNvSpPr/>
              <p:nvPr/>
            </p:nvSpPr>
            <p:spPr>
              <a:xfrm>
                <a:off x="7358235" y="4489621"/>
                <a:ext cx="1515762" cy="1606379"/>
              </a:xfrm>
              <a:prstGeom prst="roundRect">
                <a:avLst>
                  <a:gd name="adj" fmla="val 6613"/>
                </a:avLst>
              </a:prstGeom>
              <a:noFill/>
              <a:ln w="28575">
                <a:solidFill>
                  <a:srgbClr val="3D85C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GAN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DAD4784-9CA8-4686-9478-F0C6A25A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235" y="4489621"/>
                <a:ext cx="1515762" cy="1606379"/>
              </a:xfrm>
              <a:prstGeom prst="roundRect">
                <a:avLst>
                  <a:gd name="adj" fmla="val 6613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3D85C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6D6A17-C2C6-4367-B7B5-669B74D6E11A}"/>
              </a:ext>
            </a:extLst>
          </p:cNvPr>
          <p:cNvCxnSpPr>
            <a:cxnSpLocks/>
            <a:stCxn id="12" idx="4"/>
          </p:cNvCxnSpPr>
          <p:nvPr/>
        </p:nvCxnSpPr>
        <p:spPr>
          <a:xfrm flipV="1">
            <a:off x="8873997" y="3370431"/>
            <a:ext cx="684000" cy="10447"/>
          </a:xfrm>
          <a:prstGeom prst="straightConnector1">
            <a:avLst/>
          </a:prstGeom>
          <a:ln w="38100">
            <a:solidFill>
              <a:srgbClr val="3D85C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E17115-EE84-4F44-86C2-4A7E6A166E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73997" y="5292811"/>
            <a:ext cx="684000" cy="8431"/>
          </a:xfrm>
          <a:prstGeom prst="straightConnector1">
            <a:avLst/>
          </a:prstGeom>
          <a:ln w="38100">
            <a:solidFill>
              <a:srgbClr val="3D85C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C2326D-E6D4-4917-8297-D8ACC5EC7222}"/>
                  </a:ext>
                </a:extLst>
              </p:cNvPr>
              <p:cNvSpPr txBox="1"/>
              <p:nvPr/>
            </p:nvSpPr>
            <p:spPr>
              <a:xfrm>
                <a:off x="9543416" y="3161944"/>
                <a:ext cx="1810384" cy="416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endParaRPr lang="de-DE" sz="20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C2326D-E6D4-4917-8297-D8ACC5EC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416" y="3161944"/>
                <a:ext cx="1810384" cy="416974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622648-1B5F-4C5A-8384-5F576D6444EF}"/>
              </a:ext>
            </a:extLst>
          </p:cNvPr>
          <p:cNvCxnSpPr>
            <a:cxnSpLocks/>
          </p:cNvCxnSpPr>
          <p:nvPr/>
        </p:nvCxnSpPr>
        <p:spPr>
          <a:xfrm>
            <a:off x="6763656" y="5301242"/>
            <a:ext cx="594579" cy="0"/>
          </a:xfrm>
          <a:prstGeom prst="straightConnector1">
            <a:avLst/>
          </a:prstGeom>
          <a:ln w="38100">
            <a:solidFill>
              <a:srgbClr val="3D85C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75D08B-12DE-47A1-A206-D4B5493CD7EF}"/>
                  </a:ext>
                </a:extLst>
              </p:cNvPr>
              <p:cNvSpPr txBox="1"/>
              <p:nvPr/>
            </p:nvSpPr>
            <p:spPr>
              <a:xfrm>
                <a:off x="5803072" y="5092755"/>
                <a:ext cx="96058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</m:oMath>
                  </m:oMathPara>
                </a14:m>
                <a:endParaRPr lang="de-DE" sz="20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75D08B-12DE-47A1-A206-D4B5493C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072" y="5092755"/>
                <a:ext cx="960584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F9B899-2336-4927-8ACD-848D29D3CD6E}"/>
                  </a:ext>
                </a:extLst>
              </p:cNvPr>
              <p:cNvSpPr txBox="1"/>
              <p:nvPr/>
            </p:nvSpPr>
            <p:spPr>
              <a:xfrm>
                <a:off x="9543416" y="5084323"/>
                <a:ext cx="2451064" cy="416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~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fake</m:t>
                        </m:r>
                      </m:sub>
                    </m:sSub>
                  </m:oMath>
                </a14:m>
                <a:endParaRPr lang="de-DE" sz="20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F9B899-2336-4927-8ACD-848D29D3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416" y="5084323"/>
                <a:ext cx="2451064" cy="416974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6C6672-A6FE-4F7B-895A-C94BAA8851E4}"/>
              </a:ext>
            </a:extLst>
          </p:cNvPr>
          <p:cNvSpPr txBox="1">
            <a:spLocks/>
          </p:cNvSpPr>
          <p:nvPr/>
        </p:nvSpPr>
        <p:spPr>
          <a:xfrm>
            <a:off x="838200" y="1495424"/>
            <a:ext cx="10515600" cy="876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3D85C6"/>
                </a:solidFill>
              </a:rPr>
              <a:t>Learning to Generate Samples from an </a:t>
            </a:r>
            <a:r>
              <a:rPr lang="en-US" sz="3200" b="1" dirty="0">
                <a:solidFill>
                  <a:srgbClr val="FF0000"/>
                </a:solidFill>
              </a:rPr>
              <a:t>unknown</a:t>
            </a:r>
            <a:r>
              <a:rPr lang="en-US" sz="3200" b="1" dirty="0">
                <a:solidFill>
                  <a:srgbClr val="3D85C6"/>
                </a:solidFill>
              </a:rPr>
              <a:t> Distribution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B71955-80C5-406E-99F2-B1A8CE6DB429}"/>
              </a:ext>
            </a:extLst>
          </p:cNvPr>
          <p:cNvSpPr txBox="1"/>
          <p:nvPr/>
        </p:nvSpPr>
        <p:spPr>
          <a:xfrm>
            <a:off x="529003" y="5841158"/>
            <a:ext cx="5090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[1] </a:t>
            </a:r>
            <a:r>
              <a:rPr lang="en-US" dirty="0" err="1"/>
              <a:t>Goodfellow</a:t>
            </a:r>
            <a:r>
              <a:rPr lang="en-US" dirty="0"/>
              <a:t>, I. J., </a:t>
            </a:r>
            <a:r>
              <a:rPr lang="en-US" dirty="0" err="1"/>
              <a:t>Pouget</a:t>
            </a:r>
            <a:r>
              <a:rPr lang="en-US" dirty="0"/>
              <a:t>-Abadie, J., Mirza, M., Xu, B., </a:t>
            </a:r>
            <a:r>
              <a:rPr lang="en-US" dirty="0" err="1"/>
              <a:t>Warde-Fareley</a:t>
            </a:r>
            <a:r>
              <a:rPr lang="en-US" dirty="0"/>
              <a:t>, D., </a:t>
            </a:r>
            <a:r>
              <a:rPr lang="en-US" dirty="0" err="1"/>
              <a:t>Ozair</a:t>
            </a:r>
            <a:r>
              <a:rPr lang="en-US" dirty="0"/>
              <a:t>, S., </a:t>
            </a:r>
            <a:r>
              <a:rPr lang="en-US" dirty="0" err="1"/>
              <a:t>Courville</a:t>
            </a:r>
            <a:r>
              <a:rPr lang="en-US" dirty="0"/>
              <a:t>, A., and </a:t>
            </a:r>
            <a:r>
              <a:rPr lang="en-US" dirty="0" err="1"/>
              <a:t>Bengio</a:t>
            </a:r>
            <a:r>
              <a:rPr lang="en-US" dirty="0"/>
              <a:t>, Y. “Generative Adversarial Networks”, NIPS 2014 </a:t>
            </a:r>
            <a:r>
              <a:rPr lang="en-US" dirty="0">
                <a:hlinkClick r:id="rId9"/>
              </a:rPr>
              <a:t>https://arxiv.org/abs/1406.2661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3683186"/>
      </p:ext>
    </p:extLst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1197176"/>
            <a:ext cx="7218569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4C0F912-D99A-4E2A-BFD0-43F5FD6DE0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Classification problem: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The double crescent problem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1000 samples/class.</a:t>
                </a:r>
              </a:p>
              <a:p>
                <a:pPr marL="457200" indent="-45720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Learner/Classifier: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Support Vector Machine (SVM).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Gaussian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rgbClr val="464646"/>
                  </a:solidFill>
                </a:endParaRP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Minimal labelling (1 sample/class)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Selection: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Farthest from boundary.</a:t>
                </a:r>
              </a:p>
              <a:p>
                <a:pPr marL="0" lvl="1" indent="0">
                  <a:buNone/>
                </a:pPr>
                <a:r>
                  <a:rPr lang="en-US" sz="1800" b="1" dirty="0">
                    <a:solidFill>
                      <a:srgbClr val="464646"/>
                    </a:solidFill>
                  </a:rPr>
                  <a:t>Training:</a:t>
                </a:r>
                <a:endParaRPr lang="en-US" b="1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300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70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F2F2F2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500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80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F2F2F2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700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90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2F2F2"/>
                    </a:solidFill>
                  </a:rPr>
                  <a:t> </a:t>
                </a: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1000 iterations: optimal</a:t>
                </a: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4C0F912-D99A-4E2A-BFD0-43F5FD6DE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  <a:blipFill>
                <a:blip r:embed="rId3"/>
                <a:stretch>
                  <a:fillRect l="-4624" t="-1469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el 1">
            <a:extLst>
              <a:ext uri="{FF2B5EF4-FFF2-40B4-BE49-F238E27FC236}">
                <a16:creationId xmlns:a16="http://schemas.microsoft.com/office/drawing/2014/main" id="{C2A7697B-7651-4E78-88AE-0B4052309FBB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Toy Experiment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75352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29" y="1192115"/>
            <a:ext cx="7218567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BE7AE9A-40DA-4CA4-BE3E-9C06C5923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Classification problem: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The double crescent problem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1000 samples/class.</a:t>
                </a:r>
              </a:p>
              <a:p>
                <a:pPr marL="457200" indent="-45720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Learner/Classifier: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Support Vector Machine (SVM).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Gaussian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rgbClr val="464646"/>
                  </a:solidFill>
                </a:endParaRP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Minimal labelling (1 sample/class)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Selection: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Farthest from boundary.</a:t>
                </a:r>
              </a:p>
              <a:p>
                <a:pPr marL="0" lvl="1" indent="0">
                  <a:buNone/>
                </a:pPr>
                <a:r>
                  <a:rPr lang="en-US" sz="1800" b="1" dirty="0">
                    <a:solidFill>
                      <a:srgbClr val="464646"/>
                    </a:solidFill>
                  </a:rPr>
                  <a:t>Training:</a:t>
                </a:r>
                <a:endParaRPr lang="en-US" b="1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300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70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500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80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F2F2F2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700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90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2F2F2"/>
                    </a:solidFill>
                  </a:rPr>
                  <a:t> </a:t>
                </a: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1000 iterations: optimal</a:t>
                </a: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BE7AE9A-40DA-4CA4-BE3E-9C06C592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  <a:blipFill>
                <a:blip r:embed="rId3"/>
                <a:stretch>
                  <a:fillRect l="-4624" t="-1469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el 1">
            <a:extLst>
              <a:ext uri="{FF2B5EF4-FFF2-40B4-BE49-F238E27FC236}">
                <a16:creationId xmlns:a16="http://schemas.microsoft.com/office/drawing/2014/main" id="{3282C738-5629-4C3D-A7A1-A294F8C0E709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Toy Experiment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499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28" y="1201640"/>
            <a:ext cx="7218567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95C1969-6F56-4FDA-9DE2-6427FFD28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Classification problem: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The double crescent problem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1000 samples/class.</a:t>
                </a:r>
              </a:p>
              <a:p>
                <a:pPr marL="457200" indent="-45720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Learner/Classifier: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Support Vector Machine (SVM).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Gaussian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rgbClr val="464646"/>
                  </a:solidFill>
                </a:endParaRP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Minimal labelling (1 sample/class)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Selection: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Farthest from boundary.</a:t>
                </a:r>
              </a:p>
              <a:p>
                <a:pPr marL="0" lvl="1" indent="0">
                  <a:buNone/>
                </a:pPr>
                <a:r>
                  <a:rPr lang="en-US" sz="1800" b="1" dirty="0">
                    <a:solidFill>
                      <a:srgbClr val="464646"/>
                    </a:solidFill>
                  </a:rPr>
                  <a:t>Training:</a:t>
                </a:r>
                <a:endParaRPr lang="en-US" b="1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300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70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500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80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700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F2F2F2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90</m:t>
                    </m:r>
                    <m:r>
                      <a:rPr lang="en-US" sz="1600">
                        <a:solidFill>
                          <a:srgbClr val="F2F2F2"/>
                        </a:solidFill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F2F2F2"/>
                    </a:solidFill>
                  </a:rPr>
                  <a:t> </a:t>
                </a: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1000 iterations: optimal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95C1969-6F56-4FDA-9DE2-6427FFD28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  <a:blipFill>
                <a:blip r:embed="rId3"/>
                <a:stretch>
                  <a:fillRect l="-4624" t="-1469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el 1">
            <a:extLst>
              <a:ext uri="{FF2B5EF4-FFF2-40B4-BE49-F238E27FC236}">
                <a16:creationId xmlns:a16="http://schemas.microsoft.com/office/drawing/2014/main" id="{08A3B428-8B7F-4515-BEEE-66CB42ABF365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Toy Experiment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9210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28" y="1201641"/>
            <a:ext cx="7218567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E8CD733-4226-43AB-BB2A-43E4DD20F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Classification problem: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The double crescent problem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1000 samples/class.</a:t>
                </a:r>
              </a:p>
              <a:p>
                <a:pPr marL="457200" indent="-45720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Learner/Classifier: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Support Vector Machine (SVM).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Gaussian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rgbClr val="464646"/>
                  </a:solidFill>
                </a:endParaRP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Minimal labelling (1 sample/class)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Selection: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Farthest from boundary.</a:t>
                </a:r>
              </a:p>
              <a:p>
                <a:pPr marL="0" lvl="1" indent="0">
                  <a:buNone/>
                </a:pPr>
                <a:r>
                  <a:rPr lang="en-US" sz="1800" b="1" dirty="0">
                    <a:solidFill>
                      <a:srgbClr val="464646"/>
                    </a:solidFill>
                  </a:rPr>
                  <a:t>Training:</a:t>
                </a:r>
                <a:endParaRPr lang="en-US" b="1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300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70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500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80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700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90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464646"/>
                    </a:solidFill>
                  </a:rPr>
                  <a:t> </a:t>
                </a: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F2F2F2"/>
                    </a:solidFill>
                  </a:rPr>
                  <a:t>1000 iterations: optimal</a:t>
                </a:r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E8CD733-4226-43AB-BB2A-43E4DD20F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  <a:blipFill>
                <a:blip r:embed="rId3"/>
                <a:stretch>
                  <a:fillRect l="-4624" t="-1469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el 1">
            <a:extLst>
              <a:ext uri="{FF2B5EF4-FFF2-40B4-BE49-F238E27FC236}">
                <a16:creationId xmlns:a16="http://schemas.microsoft.com/office/drawing/2014/main" id="{EA1226B4-52CB-4D1E-9EBC-53EA8E0F1E67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Toy Experiment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4677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5" y="1198873"/>
            <a:ext cx="7218567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F9D520A3-980F-4209-ACB1-88125A0A3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rgbClr val="B3C5DA"/>
                  </a:buClr>
                  <a:buFont typeface="Wingdings 3" charset="2"/>
                  <a:buChar char=""/>
                  <a:defRPr sz="1200" kern="1200">
                    <a:solidFill>
                      <a:srgbClr val="8A8A8A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Classification problem: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The double crescent problem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1000 samples/class.</a:t>
                </a:r>
              </a:p>
              <a:p>
                <a:pPr marL="457200" indent="-45720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Learner/Classifier: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Support Vector Machine (SVM).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Gaussian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rgbClr val="464646"/>
                  </a:solidFill>
                </a:endParaRP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Minimal labelling (1 sample/class)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464646"/>
                    </a:solidFill>
                  </a:rPr>
                  <a:t>Selection:</a:t>
                </a:r>
              </a:p>
              <a:p>
                <a:pPr marL="457200" lvl="1" indent="-190500">
                  <a:buNone/>
                </a:pPr>
                <a:r>
                  <a:rPr lang="en-US" dirty="0">
                    <a:solidFill>
                      <a:srgbClr val="464646"/>
                    </a:solidFill>
                  </a:rPr>
                  <a:t>Farthest from boundary.</a:t>
                </a:r>
              </a:p>
              <a:p>
                <a:pPr marL="0" lvl="1" indent="0">
                  <a:buNone/>
                </a:pPr>
                <a:r>
                  <a:rPr lang="en-US" sz="1800" b="1" dirty="0">
                    <a:solidFill>
                      <a:srgbClr val="464646"/>
                    </a:solidFill>
                  </a:rPr>
                  <a:t>Training:</a:t>
                </a:r>
                <a:endParaRPr lang="en-US" b="1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300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70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500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80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endParaRPr lang="en-US" sz="1600" dirty="0">
                  <a:solidFill>
                    <a:srgbClr val="464646"/>
                  </a:solidFill>
                </a:endParaRP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700 iterations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rgbClr val="464646"/>
                        </a:solidFill>
                      </a:rPr>
                      <m:t>&gt;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90</m:t>
                    </m:r>
                    <m:r>
                      <a:rPr lang="en-US" sz="1600">
                        <a:solidFill>
                          <a:srgbClr val="464646"/>
                        </a:solidFill>
                      </a:rPr>
                      <m:t>%</m:t>
                    </m:r>
                  </m:oMath>
                </a14:m>
                <a:r>
                  <a:rPr lang="en-US" sz="1600" dirty="0">
                    <a:solidFill>
                      <a:srgbClr val="464646"/>
                    </a:solidFill>
                  </a:rPr>
                  <a:t> </a:t>
                </a:r>
              </a:p>
              <a:p>
                <a:pPr marL="0" indent="266700">
                  <a:buNone/>
                </a:pPr>
                <a:r>
                  <a:rPr lang="en-US" sz="1600" dirty="0">
                    <a:solidFill>
                      <a:srgbClr val="464646"/>
                    </a:solidFill>
                  </a:rPr>
                  <a:t>1000 iterations: optimal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F9D520A3-980F-4209-ACB1-88125A0A3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" y="1198874"/>
                <a:ext cx="3164184" cy="5400000"/>
              </a:xfrm>
              <a:prstGeom prst="rect">
                <a:avLst/>
              </a:prstGeom>
              <a:blipFill>
                <a:blip r:embed="rId3"/>
                <a:stretch>
                  <a:fillRect l="-4624" t="-1469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el 1">
            <a:extLst>
              <a:ext uri="{FF2B5EF4-FFF2-40B4-BE49-F238E27FC236}">
                <a16:creationId xmlns:a16="http://schemas.microsoft.com/office/drawing/2014/main" id="{0151252D-0C4E-4DB8-A8DF-CA67F4E1F789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Toy Experiment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396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1627355A-D051-43D0-BAFE-73DD3CBB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01478"/>
            <a:ext cx="12192000" cy="3171464"/>
          </a:xfrm>
        </p:spPr>
        <p:txBody>
          <a:bodyPr vert="horz" lIns="900000" tIns="0" rIns="900000" bIns="0" rtlCol="0" anchor="t">
            <a:normAutofit/>
          </a:bodyPr>
          <a:lstStyle/>
          <a:p>
            <a:pPr rtl="0"/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Generic Deep Disaggregation</a:t>
            </a:r>
            <a:b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Single-Load</a:t>
            </a:r>
            <a:b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54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Extraction</a:t>
            </a:r>
            <a:endParaRPr lang="en-US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97C55B-0228-4B90-ABA7-6E4D903BDE4F}"/>
              </a:ext>
            </a:extLst>
          </p:cNvPr>
          <p:cNvSpPr txBox="1">
            <a:spLocks/>
          </p:cNvSpPr>
          <p:nvPr/>
        </p:nvSpPr>
        <p:spPr>
          <a:xfrm>
            <a:off x="0" y="4238867"/>
            <a:ext cx="12192000" cy="18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March, 2018</a:t>
            </a:r>
          </a:p>
          <a:p>
            <a:endParaRPr lang="de-DE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de-DE" dirty="0">
                <a:solidFill>
                  <a:srgbClr val="0070C0"/>
                </a:solidFill>
              </a:rPr>
              <a:t>Karim Said Barsim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 and Bin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2938D-BFF3-4608-A49A-8840AA9CFF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9" y="2752725"/>
            <a:ext cx="22479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1EA59-8F86-49A0-B09C-353DF4615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53" y="3147594"/>
            <a:ext cx="2444294" cy="18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10859"/>
      </p:ext>
    </p:extLst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56488D3-A6D7-420F-855A-A2DFA2E69407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Neural Network Architecture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E62555-63E3-4240-94DF-534DF5BA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466850"/>
            <a:ext cx="7083257" cy="50982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B05EEE-08F0-4FEB-98E1-42039541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68" y="1381125"/>
            <a:ext cx="4454357" cy="526732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Model: </a:t>
            </a:r>
            <a:r>
              <a:rPr lang="en-US" sz="2400" dirty="0"/>
              <a:t>dilated convolutional NN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U-Net: </a:t>
            </a:r>
            <a:r>
              <a:rPr lang="en-US" sz="2400" dirty="0"/>
              <a:t>skip connections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ResNet</a:t>
            </a:r>
            <a:r>
              <a:rPr lang="en-US" sz="2400" b="1" dirty="0"/>
              <a:t>: </a:t>
            </a:r>
            <a:r>
              <a:rPr lang="en-US" sz="2400" dirty="0"/>
              <a:t>residual connections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Non-linearity: </a:t>
            </a:r>
            <a:r>
              <a:rPr lang="en-US" sz="2400" dirty="0"/>
              <a:t>Leaky </a:t>
            </a:r>
            <a:r>
              <a:rPr lang="en-US" sz="2400" dirty="0" err="1"/>
              <a:t>ReLU</a:t>
            </a:r>
            <a:endParaRPr lang="en-US" sz="24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Regularization:</a:t>
            </a:r>
          </a:p>
          <a:p>
            <a:pPr marL="0" indent="266700">
              <a:lnSpc>
                <a:spcPct val="100000"/>
              </a:lnSpc>
              <a:buNone/>
            </a:pPr>
            <a:r>
              <a:rPr lang="en-US" sz="2400" dirty="0"/>
              <a:t>Batch normalization</a:t>
            </a:r>
          </a:p>
          <a:p>
            <a:pPr marL="0" indent="266700">
              <a:lnSpc>
                <a:spcPct val="100000"/>
              </a:lnSpc>
              <a:buNone/>
            </a:pPr>
            <a:r>
              <a:rPr lang="en-US" sz="2400" dirty="0"/>
              <a:t>Noise Injection</a:t>
            </a:r>
          </a:p>
        </p:txBody>
      </p:sp>
    </p:spTree>
    <p:extLst>
      <p:ext uri="{BB962C8B-B14F-4D97-AF65-F5344CB8AC3E}">
        <p14:creationId xmlns:p14="http://schemas.microsoft.com/office/powerpoint/2010/main" val="18930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Architecture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Rounded Rectangle 54">
            <a:extLst>
              <a:ext uri="{FF2B5EF4-FFF2-40B4-BE49-F238E27FC236}">
                <a16:creationId xmlns:a16="http://schemas.microsoft.com/office/drawing/2014/main" id="{A592AEB7-7352-49E3-B43E-A8D2416F24F3}"/>
              </a:ext>
            </a:extLst>
          </p:cNvPr>
          <p:cNvSpPr/>
          <p:nvPr/>
        </p:nvSpPr>
        <p:spPr>
          <a:xfrm>
            <a:off x="7209881" y="261570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Right Arrow 63">
            <a:extLst>
              <a:ext uri="{FF2B5EF4-FFF2-40B4-BE49-F238E27FC236}">
                <a16:creationId xmlns:a16="http://schemas.microsoft.com/office/drawing/2014/main" id="{EA012DD3-0112-42D8-9333-CE16F67BE0A0}"/>
              </a:ext>
            </a:extLst>
          </p:cNvPr>
          <p:cNvSpPr/>
          <p:nvPr/>
        </p:nvSpPr>
        <p:spPr>
          <a:xfrm>
            <a:off x="737759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/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blipFill>
                <a:blip r:embed="rId3"/>
                <a:stretch>
                  <a:fillRect l="-25000" t="-8046" r="-50000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/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blipFill>
                <a:blip r:embed="rId4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70">
            <a:extLst>
              <a:ext uri="{FF2B5EF4-FFF2-40B4-BE49-F238E27FC236}">
                <a16:creationId xmlns:a16="http://schemas.microsoft.com/office/drawing/2014/main" id="{D367BA17-741F-4BDD-B7E4-43540583A2DB}"/>
              </a:ext>
            </a:extLst>
          </p:cNvPr>
          <p:cNvSpPr/>
          <p:nvPr/>
        </p:nvSpPr>
        <p:spPr>
          <a:xfrm>
            <a:off x="4793659" y="3831812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Right Arrow 79">
            <a:extLst>
              <a:ext uri="{FF2B5EF4-FFF2-40B4-BE49-F238E27FC236}">
                <a16:creationId xmlns:a16="http://schemas.microsoft.com/office/drawing/2014/main" id="{AA291188-2FB3-429A-9680-AAB730CEA07F}"/>
              </a:ext>
            </a:extLst>
          </p:cNvPr>
          <p:cNvSpPr/>
          <p:nvPr/>
        </p:nvSpPr>
        <p:spPr>
          <a:xfrm>
            <a:off x="4310137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/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blipFill>
                <a:blip r:embed="rId5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/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blipFill>
                <a:blip r:embed="rId6"/>
                <a:stretch>
                  <a:fillRect l="-25714" t="-6364" r="-51429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/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</m:oMath>
                  </m:oMathPara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blipFill>
                <a:blip r:embed="rId7"/>
                <a:stretch>
                  <a:fillRect t="-18182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45">
            <a:extLst>
              <a:ext uri="{FF2B5EF4-FFF2-40B4-BE49-F238E27FC236}">
                <a16:creationId xmlns:a16="http://schemas.microsoft.com/office/drawing/2014/main" id="{E00CE7B9-AE00-4FC2-B8F1-2495A4842AE3}"/>
              </a:ext>
            </a:extLst>
          </p:cNvPr>
          <p:cNvSpPr/>
          <p:nvPr/>
        </p:nvSpPr>
        <p:spPr>
          <a:xfrm>
            <a:off x="1026381" y="4773019"/>
            <a:ext cx="42375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4" name="Right Arrow 63">
            <a:extLst>
              <a:ext uri="{FF2B5EF4-FFF2-40B4-BE49-F238E27FC236}">
                <a16:creationId xmlns:a16="http://schemas.microsoft.com/office/drawing/2014/main" id="{71E72F15-9B31-4DDC-9192-1B862BC7AE14}"/>
              </a:ext>
            </a:extLst>
          </p:cNvPr>
          <p:cNvSpPr/>
          <p:nvPr/>
        </p:nvSpPr>
        <p:spPr>
          <a:xfrm>
            <a:off x="496137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/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63">
            <a:extLst>
              <a:ext uri="{FF2B5EF4-FFF2-40B4-BE49-F238E27FC236}">
                <a16:creationId xmlns:a16="http://schemas.microsoft.com/office/drawing/2014/main" id="{9D976367-6686-47A7-A8E3-29FF8357AF57}"/>
              </a:ext>
            </a:extLst>
          </p:cNvPr>
          <p:cNvSpPr/>
          <p:nvPr/>
        </p:nvSpPr>
        <p:spPr>
          <a:xfrm>
            <a:off x="10633787" y="3540024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4ABE8-CF7B-4A54-AA56-0CCEE5D950D6}"/>
              </a:ext>
            </a:extLst>
          </p:cNvPr>
          <p:cNvSpPr txBox="1"/>
          <p:nvPr/>
        </p:nvSpPr>
        <p:spPr>
          <a:xfrm>
            <a:off x="11057595" y="3187869"/>
            <a:ext cx="66152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  <a:p>
            <a:pPr mar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/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/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70">
            <a:extLst>
              <a:ext uri="{FF2B5EF4-FFF2-40B4-BE49-F238E27FC236}">
                <a16:creationId xmlns:a16="http://schemas.microsoft.com/office/drawing/2014/main" id="{3E843DE6-E885-4EF8-9E09-7701D92387D4}"/>
              </a:ext>
            </a:extLst>
          </p:cNvPr>
          <p:cNvSpPr/>
          <p:nvPr/>
        </p:nvSpPr>
        <p:spPr>
          <a:xfrm>
            <a:off x="4793659" y="142758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Right Arrow 79">
            <a:extLst>
              <a:ext uri="{FF2B5EF4-FFF2-40B4-BE49-F238E27FC236}">
                <a16:creationId xmlns:a16="http://schemas.microsoft.com/office/drawing/2014/main" id="{36F2CA14-9CD5-4E4C-9E03-C6678CC71B00}"/>
              </a:ext>
            </a:extLst>
          </p:cNvPr>
          <p:cNvSpPr/>
          <p:nvPr/>
        </p:nvSpPr>
        <p:spPr>
          <a:xfrm>
            <a:off x="3491185" y="2368787"/>
            <a:ext cx="124276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536F5F2-1B56-4833-856C-ED5274B5D712}"/>
              </a:ext>
            </a:extLst>
          </p:cNvPr>
          <p:cNvSpPr/>
          <p:nvPr/>
        </p:nvSpPr>
        <p:spPr>
          <a:xfrm>
            <a:off x="2047504" y="1578102"/>
            <a:ext cx="1515762" cy="1749062"/>
          </a:xfrm>
          <a:prstGeom prst="can">
            <a:avLst/>
          </a:prstGeom>
          <a:ln w="28575">
            <a:solidFill>
              <a:srgbClr val="3D85C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data</a:t>
            </a:r>
          </a:p>
        </p:txBody>
      </p:sp>
      <p:sp>
        <p:nvSpPr>
          <p:cNvPr id="63" name="Right Arrow 63">
            <a:extLst>
              <a:ext uri="{FF2B5EF4-FFF2-40B4-BE49-F238E27FC236}">
                <a16:creationId xmlns:a16="http://schemas.microsoft.com/office/drawing/2014/main" id="{6EA5A24F-0B30-45D0-974B-50A5EAE50C03}"/>
              </a:ext>
            </a:extLst>
          </p:cNvPr>
          <p:cNvSpPr/>
          <p:nvPr/>
        </p:nvSpPr>
        <p:spPr>
          <a:xfrm>
            <a:off x="4961373" y="236878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/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/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AEDB2-5B16-4B0C-9077-1CC99B0F9E65}"/>
              </a:ext>
            </a:extLst>
          </p:cNvPr>
          <p:cNvSpPr/>
          <p:nvPr/>
        </p:nvSpPr>
        <p:spPr>
          <a:xfrm>
            <a:off x="1215701" y="35875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EC3E547-C397-4DE8-8A59-698B10079C1B}"/>
              </a:ext>
            </a:extLst>
          </p:cNvPr>
          <p:cNvSpPr/>
          <p:nvPr/>
        </p:nvSpPr>
        <p:spPr>
          <a:xfrm>
            <a:off x="7514183" y="24117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3">
            <a:extLst>
              <a:ext uri="{FF2B5EF4-FFF2-40B4-BE49-F238E27FC236}">
                <a16:creationId xmlns:a16="http://schemas.microsoft.com/office/drawing/2014/main" id="{FC2E8F61-E382-4108-900C-7A1676B7AB55}"/>
              </a:ext>
            </a:extLst>
          </p:cNvPr>
          <p:cNvSpPr/>
          <p:nvPr/>
        </p:nvSpPr>
        <p:spPr>
          <a:xfrm>
            <a:off x="5906046" y="3556907"/>
            <a:ext cx="1236513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Right Arrow 63">
            <a:extLst>
              <a:ext uri="{FF2B5EF4-FFF2-40B4-BE49-F238E27FC236}">
                <a16:creationId xmlns:a16="http://schemas.microsoft.com/office/drawing/2014/main" id="{9C1460B6-E9F8-40F0-9B76-C7BA8F7303A2}"/>
              </a:ext>
            </a:extLst>
          </p:cNvPr>
          <p:cNvSpPr/>
          <p:nvPr/>
        </p:nvSpPr>
        <p:spPr>
          <a:xfrm rot="5400000">
            <a:off x="4919210" y="3565105"/>
            <a:ext cx="1906001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29C-B0FB-4759-B7BA-81964229BE2B}"/>
              </a:ext>
            </a:extLst>
          </p:cNvPr>
          <p:cNvSpPr txBox="1"/>
          <p:nvPr/>
        </p:nvSpPr>
        <p:spPr>
          <a:xfrm>
            <a:off x="5557292" y="1909165"/>
            <a:ext cx="63062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1FBDF0-1ACC-4E3B-BF25-126E4A8DC155}"/>
              </a:ext>
            </a:extLst>
          </p:cNvPr>
          <p:cNvSpPr txBox="1"/>
          <p:nvPr/>
        </p:nvSpPr>
        <p:spPr>
          <a:xfrm>
            <a:off x="5577623" y="5079195"/>
            <a:ext cx="6568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3029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Architecture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Rounded Rectangle 54">
            <a:extLst>
              <a:ext uri="{FF2B5EF4-FFF2-40B4-BE49-F238E27FC236}">
                <a16:creationId xmlns:a16="http://schemas.microsoft.com/office/drawing/2014/main" id="{A592AEB7-7352-49E3-B43E-A8D2416F24F3}"/>
              </a:ext>
            </a:extLst>
          </p:cNvPr>
          <p:cNvSpPr/>
          <p:nvPr/>
        </p:nvSpPr>
        <p:spPr>
          <a:xfrm>
            <a:off x="7209881" y="261570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ounded Rectangle 55">
            <a:extLst>
              <a:ext uri="{FF2B5EF4-FFF2-40B4-BE49-F238E27FC236}">
                <a16:creationId xmlns:a16="http://schemas.microsoft.com/office/drawing/2014/main" id="{32181151-9D2D-465B-9DD8-00D0D6823E2D}"/>
              </a:ext>
            </a:extLst>
          </p:cNvPr>
          <p:cNvSpPr/>
          <p:nvPr/>
        </p:nvSpPr>
        <p:spPr>
          <a:xfrm>
            <a:off x="7861119" y="2615700"/>
            <a:ext cx="108000" cy="21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ounded Rectangle 56">
            <a:extLst>
              <a:ext uri="{FF2B5EF4-FFF2-40B4-BE49-F238E27FC236}">
                <a16:creationId xmlns:a16="http://schemas.microsoft.com/office/drawing/2014/main" id="{01CC6ADD-F557-43A3-AE11-001E8595AA48}"/>
              </a:ext>
            </a:extLst>
          </p:cNvPr>
          <p:cNvSpPr/>
          <p:nvPr/>
        </p:nvSpPr>
        <p:spPr>
          <a:xfrm>
            <a:off x="8512357" y="2795700"/>
            <a:ext cx="108000" cy="180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5ADEB543-306D-4DF9-8393-98867ABC81BA}"/>
              </a:ext>
            </a:extLst>
          </p:cNvPr>
          <p:cNvSpPr/>
          <p:nvPr/>
        </p:nvSpPr>
        <p:spPr>
          <a:xfrm>
            <a:off x="9163595" y="2975700"/>
            <a:ext cx="108000" cy="14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Rounded Rectangle 58">
            <a:extLst>
              <a:ext uri="{FF2B5EF4-FFF2-40B4-BE49-F238E27FC236}">
                <a16:creationId xmlns:a16="http://schemas.microsoft.com/office/drawing/2014/main" id="{EC8AEFFC-B091-49A8-BBB0-2C86E627B089}"/>
              </a:ext>
            </a:extLst>
          </p:cNvPr>
          <p:cNvSpPr/>
          <p:nvPr/>
        </p:nvSpPr>
        <p:spPr>
          <a:xfrm>
            <a:off x="9814833" y="3155700"/>
            <a:ext cx="108000" cy="108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ounded Rectangle 59">
            <a:extLst>
              <a:ext uri="{FF2B5EF4-FFF2-40B4-BE49-F238E27FC236}">
                <a16:creationId xmlns:a16="http://schemas.microsoft.com/office/drawing/2014/main" id="{1825FA9C-6812-4E4B-986F-3785089BBCA8}"/>
              </a:ext>
            </a:extLst>
          </p:cNvPr>
          <p:cNvSpPr/>
          <p:nvPr/>
        </p:nvSpPr>
        <p:spPr>
          <a:xfrm>
            <a:off x="10466071" y="3335700"/>
            <a:ext cx="108000" cy="720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ight Arrow 60">
            <a:extLst>
              <a:ext uri="{FF2B5EF4-FFF2-40B4-BE49-F238E27FC236}">
                <a16:creationId xmlns:a16="http://schemas.microsoft.com/office/drawing/2014/main" id="{7900E8B0-ACDA-49C3-9DA3-513CCEC2EF71}"/>
              </a:ext>
            </a:extLst>
          </p:cNvPr>
          <p:cNvSpPr/>
          <p:nvPr/>
        </p:nvSpPr>
        <p:spPr>
          <a:xfrm>
            <a:off x="8028835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29" name="Right Arrow 61">
            <a:extLst>
              <a:ext uri="{FF2B5EF4-FFF2-40B4-BE49-F238E27FC236}">
                <a16:creationId xmlns:a16="http://schemas.microsoft.com/office/drawing/2014/main" id="{F0BFDA37-4EF5-48A1-A33D-13CE8B81A09B}"/>
              </a:ext>
            </a:extLst>
          </p:cNvPr>
          <p:cNvSpPr/>
          <p:nvPr/>
        </p:nvSpPr>
        <p:spPr>
          <a:xfrm>
            <a:off x="8680071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0" name="Right Arrow 62">
            <a:extLst>
              <a:ext uri="{FF2B5EF4-FFF2-40B4-BE49-F238E27FC236}">
                <a16:creationId xmlns:a16="http://schemas.microsoft.com/office/drawing/2014/main" id="{4856FD36-C1CC-4F6F-B959-DC5B781FD6CB}"/>
              </a:ext>
            </a:extLst>
          </p:cNvPr>
          <p:cNvSpPr/>
          <p:nvPr/>
        </p:nvSpPr>
        <p:spPr>
          <a:xfrm>
            <a:off x="998254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1" name="Right Arrow 63">
            <a:extLst>
              <a:ext uri="{FF2B5EF4-FFF2-40B4-BE49-F238E27FC236}">
                <a16:creationId xmlns:a16="http://schemas.microsoft.com/office/drawing/2014/main" id="{EA012DD3-0112-42D8-9333-CE16F67BE0A0}"/>
              </a:ext>
            </a:extLst>
          </p:cNvPr>
          <p:cNvSpPr/>
          <p:nvPr/>
        </p:nvSpPr>
        <p:spPr>
          <a:xfrm>
            <a:off x="737759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ight Arrow 64">
            <a:extLst>
              <a:ext uri="{FF2B5EF4-FFF2-40B4-BE49-F238E27FC236}">
                <a16:creationId xmlns:a16="http://schemas.microsoft.com/office/drawing/2014/main" id="{0A2B23FF-5874-45CC-9CC9-40C156D5D84A}"/>
              </a:ext>
            </a:extLst>
          </p:cNvPr>
          <p:cNvSpPr/>
          <p:nvPr/>
        </p:nvSpPr>
        <p:spPr>
          <a:xfrm>
            <a:off x="9331309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/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blipFill>
                <a:blip r:embed="rId3"/>
                <a:stretch>
                  <a:fillRect l="-25000" t="-8046" r="-50000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/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blipFill>
                <a:blip r:embed="rId4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70">
            <a:extLst>
              <a:ext uri="{FF2B5EF4-FFF2-40B4-BE49-F238E27FC236}">
                <a16:creationId xmlns:a16="http://schemas.microsoft.com/office/drawing/2014/main" id="{D367BA17-741F-4BDD-B7E4-43540583A2DB}"/>
              </a:ext>
            </a:extLst>
          </p:cNvPr>
          <p:cNvSpPr/>
          <p:nvPr/>
        </p:nvSpPr>
        <p:spPr>
          <a:xfrm>
            <a:off x="4793659" y="3831812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5" name="Right Arrow 79">
            <a:extLst>
              <a:ext uri="{FF2B5EF4-FFF2-40B4-BE49-F238E27FC236}">
                <a16:creationId xmlns:a16="http://schemas.microsoft.com/office/drawing/2014/main" id="{AA291188-2FB3-429A-9680-AAB730CEA07F}"/>
              </a:ext>
            </a:extLst>
          </p:cNvPr>
          <p:cNvSpPr/>
          <p:nvPr/>
        </p:nvSpPr>
        <p:spPr>
          <a:xfrm>
            <a:off x="4310137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/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blipFill>
                <a:blip r:embed="rId5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/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blipFill>
                <a:blip r:embed="rId6"/>
                <a:stretch>
                  <a:fillRect l="-25714" t="-6364" r="-51429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/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</m:oMath>
                  </m:oMathPara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blipFill>
                <a:blip r:embed="rId7"/>
                <a:stretch>
                  <a:fillRect t="-18182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45">
            <a:extLst>
              <a:ext uri="{FF2B5EF4-FFF2-40B4-BE49-F238E27FC236}">
                <a16:creationId xmlns:a16="http://schemas.microsoft.com/office/drawing/2014/main" id="{E00CE7B9-AE00-4FC2-B8F1-2495A4842AE3}"/>
              </a:ext>
            </a:extLst>
          </p:cNvPr>
          <p:cNvSpPr/>
          <p:nvPr/>
        </p:nvSpPr>
        <p:spPr>
          <a:xfrm>
            <a:off x="1026381" y="4773019"/>
            <a:ext cx="42375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4" name="Right Arrow 63">
            <a:extLst>
              <a:ext uri="{FF2B5EF4-FFF2-40B4-BE49-F238E27FC236}">
                <a16:creationId xmlns:a16="http://schemas.microsoft.com/office/drawing/2014/main" id="{71E72F15-9B31-4DDC-9192-1B862BC7AE14}"/>
              </a:ext>
            </a:extLst>
          </p:cNvPr>
          <p:cNvSpPr/>
          <p:nvPr/>
        </p:nvSpPr>
        <p:spPr>
          <a:xfrm>
            <a:off x="496137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/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63">
            <a:extLst>
              <a:ext uri="{FF2B5EF4-FFF2-40B4-BE49-F238E27FC236}">
                <a16:creationId xmlns:a16="http://schemas.microsoft.com/office/drawing/2014/main" id="{9D976367-6686-47A7-A8E3-29FF8357AF57}"/>
              </a:ext>
            </a:extLst>
          </p:cNvPr>
          <p:cNvSpPr/>
          <p:nvPr/>
        </p:nvSpPr>
        <p:spPr>
          <a:xfrm>
            <a:off x="10633787" y="3540024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4ABE8-CF7B-4A54-AA56-0CCEE5D950D6}"/>
              </a:ext>
            </a:extLst>
          </p:cNvPr>
          <p:cNvSpPr txBox="1"/>
          <p:nvPr/>
        </p:nvSpPr>
        <p:spPr>
          <a:xfrm>
            <a:off x="11057595" y="3187869"/>
            <a:ext cx="66152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  <a:p>
            <a:pPr mar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/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/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70">
            <a:extLst>
              <a:ext uri="{FF2B5EF4-FFF2-40B4-BE49-F238E27FC236}">
                <a16:creationId xmlns:a16="http://schemas.microsoft.com/office/drawing/2014/main" id="{3E843DE6-E885-4EF8-9E09-7701D92387D4}"/>
              </a:ext>
            </a:extLst>
          </p:cNvPr>
          <p:cNvSpPr/>
          <p:nvPr/>
        </p:nvSpPr>
        <p:spPr>
          <a:xfrm>
            <a:off x="4793659" y="142758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Right Arrow 79">
            <a:extLst>
              <a:ext uri="{FF2B5EF4-FFF2-40B4-BE49-F238E27FC236}">
                <a16:creationId xmlns:a16="http://schemas.microsoft.com/office/drawing/2014/main" id="{36F2CA14-9CD5-4E4C-9E03-C6678CC71B00}"/>
              </a:ext>
            </a:extLst>
          </p:cNvPr>
          <p:cNvSpPr/>
          <p:nvPr/>
        </p:nvSpPr>
        <p:spPr>
          <a:xfrm>
            <a:off x="3491185" y="2368787"/>
            <a:ext cx="124276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536F5F2-1B56-4833-856C-ED5274B5D712}"/>
              </a:ext>
            </a:extLst>
          </p:cNvPr>
          <p:cNvSpPr/>
          <p:nvPr/>
        </p:nvSpPr>
        <p:spPr>
          <a:xfrm>
            <a:off x="2047504" y="1578102"/>
            <a:ext cx="1515762" cy="1749062"/>
          </a:xfrm>
          <a:prstGeom prst="can">
            <a:avLst/>
          </a:prstGeom>
          <a:ln w="28575">
            <a:solidFill>
              <a:srgbClr val="3D85C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data</a:t>
            </a:r>
          </a:p>
        </p:txBody>
      </p:sp>
      <p:sp>
        <p:nvSpPr>
          <p:cNvPr id="63" name="Right Arrow 63">
            <a:extLst>
              <a:ext uri="{FF2B5EF4-FFF2-40B4-BE49-F238E27FC236}">
                <a16:creationId xmlns:a16="http://schemas.microsoft.com/office/drawing/2014/main" id="{6EA5A24F-0B30-45D0-974B-50A5EAE50C03}"/>
              </a:ext>
            </a:extLst>
          </p:cNvPr>
          <p:cNvSpPr/>
          <p:nvPr/>
        </p:nvSpPr>
        <p:spPr>
          <a:xfrm>
            <a:off x="4961373" y="236878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/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/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AEDB2-5B16-4B0C-9077-1CC99B0F9E65}"/>
              </a:ext>
            </a:extLst>
          </p:cNvPr>
          <p:cNvSpPr/>
          <p:nvPr/>
        </p:nvSpPr>
        <p:spPr>
          <a:xfrm>
            <a:off x="1215701" y="35875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EC3E547-C397-4DE8-8A59-698B10079C1B}"/>
              </a:ext>
            </a:extLst>
          </p:cNvPr>
          <p:cNvSpPr/>
          <p:nvPr/>
        </p:nvSpPr>
        <p:spPr>
          <a:xfrm>
            <a:off x="7514183" y="24117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3">
            <a:extLst>
              <a:ext uri="{FF2B5EF4-FFF2-40B4-BE49-F238E27FC236}">
                <a16:creationId xmlns:a16="http://schemas.microsoft.com/office/drawing/2014/main" id="{FC2E8F61-E382-4108-900C-7A1676B7AB55}"/>
              </a:ext>
            </a:extLst>
          </p:cNvPr>
          <p:cNvSpPr/>
          <p:nvPr/>
        </p:nvSpPr>
        <p:spPr>
          <a:xfrm>
            <a:off x="5906046" y="3556907"/>
            <a:ext cx="1236513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Right Arrow 63">
            <a:extLst>
              <a:ext uri="{FF2B5EF4-FFF2-40B4-BE49-F238E27FC236}">
                <a16:creationId xmlns:a16="http://schemas.microsoft.com/office/drawing/2014/main" id="{9C1460B6-E9F8-40F0-9B76-C7BA8F7303A2}"/>
              </a:ext>
            </a:extLst>
          </p:cNvPr>
          <p:cNvSpPr/>
          <p:nvPr/>
        </p:nvSpPr>
        <p:spPr>
          <a:xfrm rot="5400000">
            <a:off x="4919210" y="3565105"/>
            <a:ext cx="1906001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29C-B0FB-4759-B7BA-81964229BE2B}"/>
              </a:ext>
            </a:extLst>
          </p:cNvPr>
          <p:cNvSpPr txBox="1"/>
          <p:nvPr/>
        </p:nvSpPr>
        <p:spPr>
          <a:xfrm>
            <a:off x="5557292" y="1909165"/>
            <a:ext cx="63062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1FBDF0-1ACC-4E3B-BF25-126E4A8DC155}"/>
              </a:ext>
            </a:extLst>
          </p:cNvPr>
          <p:cNvSpPr txBox="1"/>
          <p:nvPr/>
        </p:nvSpPr>
        <p:spPr>
          <a:xfrm>
            <a:off x="5577623" y="5079195"/>
            <a:ext cx="6568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408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Architecture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Rounded Rectangle 54">
            <a:extLst>
              <a:ext uri="{FF2B5EF4-FFF2-40B4-BE49-F238E27FC236}">
                <a16:creationId xmlns:a16="http://schemas.microsoft.com/office/drawing/2014/main" id="{A592AEB7-7352-49E3-B43E-A8D2416F24F3}"/>
              </a:ext>
            </a:extLst>
          </p:cNvPr>
          <p:cNvSpPr/>
          <p:nvPr/>
        </p:nvSpPr>
        <p:spPr>
          <a:xfrm>
            <a:off x="7209881" y="261570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ounded Rectangle 55">
            <a:extLst>
              <a:ext uri="{FF2B5EF4-FFF2-40B4-BE49-F238E27FC236}">
                <a16:creationId xmlns:a16="http://schemas.microsoft.com/office/drawing/2014/main" id="{32181151-9D2D-465B-9DD8-00D0D6823E2D}"/>
              </a:ext>
            </a:extLst>
          </p:cNvPr>
          <p:cNvSpPr/>
          <p:nvPr/>
        </p:nvSpPr>
        <p:spPr>
          <a:xfrm>
            <a:off x="7861119" y="2615700"/>
            <a:ext cx="108000" cy="21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ounded Rectangle 56">
            <a:extLst>
              <a:ext uri="{FF2B5EF4-FFF2-40B4-BE49-F238E27FC236}">
                <a16:creationId xmlns:a16="http://schemas.microsoft.com/office/drawing/2014/main" id="{01CC6ADD-F557-43A3-AE11-001E8595AA48}"/>
              </a:ext>
            </a:extLst>
          </p:cNvPr>
          <p:cNvSpPr/>
          <p:nvPr/>
        </p:nvSpPr>
        <p:spPr>
          <a:xfrm>
            <a:off x="8512357" y="2795700"/>
            <a:ext cx="108000" cy="180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5ADEB543-306D-4DF9-8393-98867ABC81BA}"/>
              </a:ext>
            </a:extLst>
          </p:cNvPr>
          <p:cNvSpPr/>
          <p:nvPr/>
        </p:nvSpPr>
        <p:spPr>
          <a:xfrm>
            <a:off x="9163595" y="2975700"/>
            <a:ext cx="108000" cy="14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Rounded Rectangle 58">
            <a:extLst>
              <a:ext uri="{FF2B5EF4-FFF2-40B4-BE49-F238E27FC236}">
                <a16:creationId xmlns:a16="http://schemas.microsoft.com/office/drawing/2014/main" id="{EC8AEFFC-B091-49A8-BBB0-2C86E627B089}"/>
              </a:ext>
            </a:extLst>
          </p:cNvPr>
          <p:cNvSpPr/>
          <p:nvPr/>
        </p:nvSpPr>
        <p:spPr>
          <a:xfrm>
            <a:off x="9814833" y="3155700"/>
            <a:ext cx="108000" cy="108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ounded Rectangle 59">
            <a:extLst>
              <a:ext uri="{FF2B5EF4-FFF2-40B4-BE49-F238E27FC236}">
                <a16:creationId xmlns:a16="http://schemas.microsoft.com/office/drawing/2014/main" id="{1825FA9C-6812-4E4B-986F-3785089BBCA8}"/>
              </a:ext>
            </a:extLst>
          </p:cNvPr>
          <p:cNvSpPr/>
          <p:nvPr/>
        </p:nvSpPr>
        <p:spPr>
          <a:xfrm>
            <a:off x="10466071" y="3335700"/>
            <a:ext cx="108000" cy="720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ight Arrow 60">
            <a:extLst>
              <a:ext uri="{FF2B5EF4-FFF2-40B4-BE49-F238E27FC236}">
                <a16:creationId xmlns:a16="http://schemas.microsoft.com/office/drawing/2014/main" id="{7900E8B0-ACDA-49C3-9DA3-513CCEC2EF71}"/>
              </a:ext>
            </a:extLst>
          </p:cNvPr>
          <p:cNvSpPr/>
          <p:nvPr/>
        </p:nvSpPr>
        <p:spPr>
          <a:xfrm>
            <a:off x="8028835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29" name="Right Arrow 61">
            <a:extLst>
              <a:ext uri="{FF2B5EF4-FFF2-40B4-BE49-F238E27FC236}">
                <a16:creationId xmlns:a16="http://schemas.microsoft.com/office/drawing/2014/main" id="{F0BFDA37-4EF5-48A1-A33D-13CE8B81A09B}"/>
              </a:ext>
            </a:extLst>
          </p:cNvPr>
          <p:cNvSpPr/>
          <p:nvPr/>
        </p:nvSpPr>
        <p:spPr>
          <a:xfrm>
            <a:off x="8680071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0" name="Right Arrow 62">
            <a:extLst>
              <a:ext uri="{FF2B5EF4-FFF2-40B4-BE49-F238E27FC236}">
                <a16:creationId xmlns:a16="http://schemas.microsoft.com/office/drawing/2014/main" id="{4856FD36-C1CC-4F6F-B959-DC5B781FD6CB}"/>
              </a:ext>
            </a:extLst>
          </p:cNvPr>
          <p:cNvSpPr/>
          <p:nvPr/>
        </p:nvSpPr>
        <p:spPr>
          <a:xfrm>
            <a:off x="998254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1" name="Right Arrow 63">
            <a:extLst>
              <a:ext uri="{FF2B5EF4-FFF2-40B4-BE49-F238E27FC236}">
                <a16:creationId xmlns:a16="http://schemas.microsoft.com/office/drawing/2014/main" id="{EA012DD3-0112-42D8-9333-CE16F67BE0A0}"/>
              </a:ext>
            </a:extLst>
          </p:cNvPr>
          <p:cNvSpPr/>
          <p:nvPr/>
        </p:nvSpPr>
        <p:spPr>
          <a:xfrm>
            <a:off x="737759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ight Arrow 64">
            <a:extLst>
              <a:ext uri="{FF2B5EF4-FFF2-40B4-BE49-F238E27FC236}">
                <a16:creationId xmlns:a16="http://schemas.microsoft.com/office/drawing/2014/main" id="{0A2B23FF-5874-45CC-9CC9-40C156D5D84A}"/>
              </a:ext>
            </a:extLst>
          </p:cNvPr>
          <p:cNvSpPr/>
          <p:nvPr/>
        </p:nvSpPr>
        <p:spPr>
          <a:xfrm>
            <a:off x="9331309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/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blipFill>
                <a:blip r:embed="rId3"/>
                <a:stretch>
                  <a:fillRect l="-25000" t="-8046" r="-50000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/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blipFill>
                <a:blip r:embed="rId4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70">
            <a:extLst>
              <a:ext uri="{FF2B5EF4-FFF2-40B4-BE49-F238E27FC236}">
                <a16:creationId xmlns:a16="http://schemas.microsoft.com/office/drawing/2014/main" id="{D367BA17-741F-4BDD-B7E4-43540583A2DB}"/>
              </a:ext>
            </a:extLst>
          </p:cNvPr>
          <p:cNvSpPr/>
          <p:nvPr/>
        </p:nvSpPr>
        <p:spPr>
          <a:xfrm>
            <a:off x="4793659" y="3831812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Rounded Rectangle 71">
            <a:extLst>
              <a:ext uri="{FF2B5EF4-FFF2-40B4-BE49-F238E27FC236}">
                <a16:creationId xmlns:a16="http://schemas.microsoft.com/office/drawing/2014/main" id="{9598812F-F781-415C-9066-FFB64299AE3E}"/>
              </a:ext>
            </a:extLst>
          </p:cNvPr>
          <p:cNvSpPr/>
          <p:nvPr/>
        </p:nvSpPr>
        <p:spPr>
          <a:xfrm>
            <a:off x="1537471" y="4551812"/>
            <a:ext cx="108000" cy="720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ounded Rectangle 72">
            <a:extLst>
              <a:ext uri="{FF2B5EF4-FFF2-40B4-BE49-F238E27FC236}">
                <a16:creationId xmlns:a16="http://schemas.microsoft.com/office/drawing/2014/main" id="{0FEE9A94-5D1B-4C13-BB8E-313E96F6E1C0}"/>
              </a:ext>
            </a:extLst>
          </p:cNvPr>
          <p:cNvSpPr/>
          <p:nvPr/>
        </p:nvSpPr>
        <p:spPr>
          <a:xfrm>
            <a:off x="2188709" y="4371812"/>
            <a:ext cx="108000" cy="108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Rounded Rectangle 73">
            <a:extLst>
              <a:ext uri="{FF2B5EF4-FFF2-40B4-BE49-F238E27FC236}">
                <a16:creationId xmlns:a16="http://schemas.microsoft.com/office/drawing/2014/main" id="{7550A160-A1A3-4DCC-95C4-4AFE462B7F7C}"/>
              </a:ext>
            </a:extLst>
          </p:cNvPr>
          <p:cNvSpPr/>
          <p:nvPr/>
        </p:nvSpPr>
        <p:spPr>
          <a:xfrm>
            <a:off x="2839947" y="4191812"/>
            <a:ext cx="108000" cy="14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Rounded Rectangle 74">
            <a:extLst>
              <a:ext uri="{FF2B5EF4-FFF2-40B4-BE49-F238E27FC236}">
                <a16:creationId xmlns:a16="http://schemas.microsoft.com/office/drawing/2014/main" id="{ACCE26D2-2397-484D-BE91-14FF9A4753A0}"/>
              </a:ext>
            </a:extLst>
          </p:cNvPr>
          <p:cNvSpPr/>
          <p:nvPr/>
        </p:nvSpPr>
        <p:spPr>
          <a:xfrm>
            <a:off x="3491185" y="4011812"/>
            <a:ext cx="108000" cy="180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Rounded Rectangle 75">
            <a:extLst>
              <a:ext uri="{FF2B5EF4-FFF2-40B4-BE49-F238E27FC236}">
                <a16:creationId xmlns:a16="http://schemas.microsoft.com/office/drawing/2014/main" id="{0919F37F-43B7-4280-8493-B5745C959A22}"/>
              </a:ext>
            </a:extLst>
          </p:cNvPr>
          <p:cNvSpPr/>
          <p:nvPr/>
        </p:nvSpPr>
        <p:spPr>
          <a:xfrm>
            <a:off x="4142423" y="3831812"/>
            <a:ext cx="108000" cy="21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Right Arrow 76">
            <a:extLst>
              <a:ext uri="{FF2B5EF4-FFF2-40B4-BE49-F238E27FC236}">
                <a16:creationId xmlns:a16="http://schemas.microsoft.com/office/drawing/2014/main" id="{61044A52-DD1C-4070-A773-6BF33FFDF991}"/>
              </a:ext>
            </a:extLst>
          </p:cNvPr>
          <p:cNvSpPr/>
          <p:nvPr/>
        </p:nvSpPr>
        <p:spPr>
          <a:xfrm>
            <a:off x="235642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3" name="Right Arrow 77">
            <a:extLst>
              <a:ext uri="{FF2B5EF4-FFF2-40B4-BE49-F238E27FC236}">
                <a16:creationId xmlns:a16="http://schemas.microsoft.com/office/drawing/2014/main" id="{ACFFC0C8-CEBE-4D56-997A-A4C74F540256}"/>
              </a:ext>
            </a:extLst>
          </p:cNvPr>
          <p:cNvSpPr/>
          <p:nvPr/>
        </p:nvSpPr>
        <p:spPr>
          <a:xfrm>
            <a:off x="3658899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4" name="Right Arrow 78">
            <a:extLst>
              <a:ext uri="{FF2B5EF4-FFF2-40B4-BE49-F238E27FC236}">
                <a16:creationId xmlns:a16="http://schemas.microsoft.com/office/drawing/2014/main" id="{1E80DCAA-A82B-499B-B66D-5CF916D8CD37}"/>
              </a:ext>
            </a:extLst>
          </p:cNvPr>
          <p:cNvSpPr/>
          <p:nvPr/>
        </p:nvSpPr>
        <p:spPr>
          <a:xfrm>
            <a:off x="3007661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5" name="Right Arrow 79">
            <a:extLst>
              <a:ext uri="{FF2B5EF4-FFF2-40B4-BE49-F238E27FC236}">
                <a16:creationId xmlns:a16="http://schemas.microsoft.com/office/drawing/2014/main" id="{AA291188-2FB3-429A-9680-AAB730CEA07F}"/>
              </a:ext>
            </a:extLst>
          </p:cNvPr>
          <p:cNvSpPr/>
          <p:nvPr/>
        </p:nvSpPr>
        <p:spPr>
          <a:xfrm>
            <a:off x="4310137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6" name="Right Arrow 80">
            <a:extLst>
              <a:ext uri="{FF2B5EF4-FFF2-40B4-BE49-F238E27FC236}">
                <a16:creationId xmlns:a16="http://schemas.microsoft.com/office/drawing/2014/main" id="{9832AEEE-37B8-4597-AA42-09F16C4B47DD}"/>
              </a:ext>
            </a:extLst>
          </p:cNvPr>
          <p:cNvSpPr/>
          <p:nvPr/>
        </p:nvSpPr>
        <p:spPr>
          <a:xfrm>
            <a:off x="1705185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/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blipFill>
                <a:blip r:embed="rId5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/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blipFill>
                <a:blip r:embed="rId6"/>
                <a:stretch>
                  <a:fillRect l="-25714" t="-6364" r="-51429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/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</m:oMath>
                  </m:oMathPara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blipFill>
                <a:blip r:embed="rId7"/>
                <a:stretch>
                  <a:fillRect t="-18182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45">
            <a:extLst>
              <a:ext uri="{FF2B5EF4-FFF2-40B4-BE49-F238E27FC236}">
                <a16:creationId xmlns:a16="http://schemas.microsoft.com/office/drawing/2014/main" id="{E00CE7B9-AE00-4FC2-B8F1-2495A4842AE3}"/>
              </a:ext>
            </a:extLst>
          </p:cNvPr>
          <p:cNvSpPr/>
          <p:nvPr/>
        </p:nvSpPr>
        <p:spPr>
          <a:xfrm>
            <a:off x="1026381" y="4773019"/>
            <a:ext cx="42375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4" name="Right Arrow 63">
            <a:extLst>
              <a:ext uri="{FF2B5EF4-FFF2-40B4-BE49-F238E27FC236}">
                <a16:creationId xmlns:a16="http://schemas.microsoft.com/office/drawing/2014/main" id="{71E72F15-9B31-4DDC-9192-1B862BC7AE14}"/>
              </a:ext>
            </a:extLst>
          </p:cNvPr>
          <p:cNvSpPr/>
          <p:nvPr/>
        </p:nvSpPr>
        <p:spPr>
          <a:xfrm>
            <a:off x="496137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/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63">
            <a:extLst>
              <a:ext uri="{FF2B5EF4-FFF2-40B4-BE49-F238E27FC236}">
                <a16:creationId xmlns:a16="http://schemas.microsoft.com/office/drawing/2014/main" id="{9D976367-6686-47A7-A8E3-29FF8357AF57}"/>
              </a:ext>
            </a:extLst>
          </p:cNvPr>
          <p:cNvSpPr/>
          <p:nvPr/>
        </p:nvSpPr>
        <p:spPr>
          <a:xfrm>
            <a:off x="10633787" y="3540024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4ABE8-CF7B-4A54-AA56-0CCEE5D950D6}"/>
              </a:ext>
            </a:extLst>
          </p:cNvPr>
          <p:cNvSpPr txBox="1"/>
          <p:nvPr/>
        </p:nvSpPr>
        <p:spPr>
          <a:xfrm>
            <a:off x="11057595" y="3187869"/>
            <a:ext cx="66152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  <a:p>
            <a:pPr mar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/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/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784" y="4436165"/>
                <a:ext cx="627031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70">
            <a:extLst>
              <a:ext uri="{FF2B5EF4-FFF2-40B4-BE49-F238E27FC236}">
                <a16:creationId xmlns:a16="http://schemas.microsoft.com/office/drawing/2014/main" id="{3E843DE6-E885-4EF8-9E09-7701D92387D4}"/>
              </a:ext>
            </a:extLst>
          </p:cNvPr>
          <p:cNvSpPr/>
          <p:nvPr/>
        </p:nvSpPr>
        <p:spPr>
          <a:xfrm>
            <a:off x="4793659" y="142758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Right Arrow 79">
            <a:extLst>
              <a:ext uri="{FF2B5EF4-FFF2-40B4-BE49-F238E27FC236}">
                <a16:creationId xmlns:a16="http://schemas.microsoft.com/office/drawing/2014/main" id="{36F2CA14-9CD5-4E4C-9E03-C6678CC71B00}"/>
              </a:ext>
            </a:extLst>
          </p:cNvPr>
          <p:cNvSpPr/>
          <p:nvPr/>
        </p:nvSpPr>
        <p:spPr>
          <a:xfrm>
            <a:off x="3491185" y="2368787"/>
            <a:ext cx="124276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536F5F2-1B56-4833-856C-ED5274B5D712}"/>
              </a:ext>
            </a:extLst>
          </p:cNvPr>
          <p:cNvSpPr/>
          <p:nvPr/>
        </p:nvSpPr>
        <p:spPr>
          <a:xfrm>
            <a:off x="2047504" y="1578102"/>
            <a:ext cx="1515762" cy="1749062"/>
          </a:xfrm>
          <a:prstGeom prst="can">
            <a:avLst/>
          </a:prstGeom>
          <a:ln w="28575">
            <a:solidFill>
              <a:srgbClr val="3D85C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data</a:t>
            </a:r>
          </a:p>
        </p:txBody>
      </p:sp>
      <p:sp>
        <p:nvSpPr>
          <p:cNvPr id="63" name="Right Arrow 63">
            <a:extLst>
              <a:ext uri="{FF2B5EF4-FFF2-40B4-BE49-F238E27FC236}">
                <a16:creationId xmlns:a16="http://schemas.microsoft.com/office/drawing/2014/main" id="{6EA5A24F-0B30-45D0-974B-50A5EAE50C03}"/>
              </a:ext>
            </a:extLst>
          </p:cNvPr>
          <p:cNvSpPr/>
          <p:nvPr/>
        </p:nvSpPr>
        <p:spPr>
          <a:xfrm>
            <a:off x="4961373" y="236878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/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/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AEDB2-5B16-4B0C-9077-1CC99B0F9E65}"/>
              </a:ext>
            </a:extLst>
          </p:cNvPr>
          <p:cNvSpPr/>
          <p:nvPr/>
        </p:nvSpPr>
        <p:spPr>
          <a:xfrm>
            <a:off x="1215701" y="35875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EC3E547-C397-4DE8-8A59-698B10079C1B}"/>
              </a:ext>
            </a:extLst>
          </p:cNvPr>
          <p:cNvSpPr/>
          <p:nvPr/>
        </p:nvSpPr>
        <p:spPr>
          <a:xfrm>
            <a:off x="7514183" y="24117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3">
            <a:extLst>
              <a:ext uri="{FF2B5EF4-FFF2-40B4-BE49-F238E27FC236}">
                <a16:creationId xmlns:a16="http://schemas.microsoft.com/office/drawing/2014/main" id="{FC2E8F61-E382-4108-900C-7A1676B7AB55}"/>
              </a:ext>
            </a:extLst>
          </p:cNvPr>
          <p:cNvSpPr/>
          <p:nvPr/>
        </p:nvSpPr>
        <p:spPr>
          <a:xfrm>
            <a:off x="5906046" y="3556907"/>
            <a:ext cx="1236513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Right Arrow 63">
            <a:extLst>
              <a:ext uri="{FF2B5EF4-FFF2-40B4-BE49-F238E27FC236}">
                <a16:creationId xmlns:a16="http://schemas.microsoft.com/office/drawing/2014/main" id="{9C1460B6-E9F8-40F0-9B76-C7BA8F7303A2}"/>
              </a:ext>
            </a:extLst>
          </p:cNvPr>
          <p:cNvSpPr/>
          <p:nvPr/>
        </p:nvSpPr>
        <p:spPr>
          <a:xfrm rot="5400000">
            <a:off x="4919210" y="3565105"/>
            <a:ext cx="1906001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29C-B0FB-4759-B7BA-81964229BE2B}"/>
              </a:ext>
            </a:extLst>
          </p:cNvPr>
          <p:cNvSpPr txBox="1"/>
          <p:nvPr/>
        </p:nvSpPr>
        <p:spPr>
          <a:xfrm>
            <a:off x="5557292" y="1909165"/>
            <a:ext cx="63062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1FBDF0-1ACC-4E3B-BF25-126E4A8DC155}"/>
              </a:ext>
            </a:extLst>
          </p:cNvPr>
          <p:cNvSpPr txBox="1"/>
          <p:nvPr/>
        </p:nvSpPr>
        <p:spPr>
          <a:xfrm>
            <a:off x="5577623" y="5079195"/>
            <a:ext cx="6568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099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GAN Game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Rounded Rectangle 54">
            <a:extLst>
              <a:ext uri="{FF2B5EF4-FFF2-40B4-BE49-F238E27FC236}">
                <a16:creationId xmlns:a16="http://schemas.microsoft.com/office/drawing/2014/main" id="{A592AEB7-7352-49E3-B43E-A8D2416F24F3}"/>
              </a:ext>
            </a:extLst>
          </p:cNvPr>
          <p:cNvSpPr/>
          <p:nvPr/>
        </p:nvSpPr>
        <p:spPr>
          <a:xfrm>
            <a:off x="7209881" y="261570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ounded Rectangle 55">
            <a:extLst>
              <a:ext uri="{FF2B5EF4-FFF2-40B4-BE49-F238E27FC236}">
                <a16:creationId xmlns:a16="http://schemas.microsoft.com/office/drawing/2014/main" id="{32181151-9D2D-465B-9DD8-00D0D6823E2D}"/>
              </a:ext>
            </a:extLst>
          </p:cNvPr>
          <p:cNvSpPr/>
          <p:nvPr/>
        </p:nvSpPr>
        <p:spPr>
          <a:xfrm>
            <a:off x="7861119" y="2615700"/>
            <a:ext cx="108000" cy="21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ounded Rectangle 56">
            <a:extLst>
              <a:ext uri="{FF2B5EF4-FFF2-40B4-BE49-F238E27FC236}">
                <a16:creationId xmlns:a16="http://schemas.microsoft.com/office/drawing/2014/main" id="{01CC6ADD-F557-43A3-AE11-001E8595AA48}"/>
              </a:ext>
            </a:extLst>
          </p:cNvPr>
          <p:cNvSpPr/>
          <p:nvPr/>
        </p:nvSpPr>
        <p:spPr>
          <a:xfrm>
            <a:off x="8512357" y="2795700"/>
            <a:ext cx="108000" cy="180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5ADEB543-306D-4DF9-8393-98867ABC81BA}"/>
              </a:ext>
            </a:extLst>
          </p:cNvPr>
          <p:cNvSpPr/>
          <p:nvPr/>
        </p:nvSpPr>
        <p:spPr>
          <a:xfrm>
            <a:off x="9163595" y="2975700"/>
            <a:ext cx="108000" cy="14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Rounded Rectangle 58">
            <a:extLst>
              <a:ext uri="{FF2B5EF4-FFF2-40B4-BE49-F238E27FC236}">
                <a16:creationId xmlns:a16="http://schemas.microsoft.com/office/drawing/2014/main" id="{EC8AEFFC-B091-49A8-BBB0-2C86E627B089}"/>
              </a:ext>
            </a:extLst>
          </p:cNvPr>
          <p:cNvSpPr/>
          <p:nvPr/>
        </p:nvSpPr>
        <p:spPr>
          <a:xfrm>
            <a:off x="9814833" y="3155700"/>
            <a:ext cx="108000" cy="108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ounded Rectangle 59">
            <a:extLst>
              <a:ext uri="{FF2B5EF4-FFF2-40B4-BE49-F238E27FC236}">
                <a16:creationId xmlns:a16="http://schemas.microsoft.com/office/drawing/2014/main" id="{1825FA9C-6812-4E4B-986F-3785089BBCA8}"/>
              </a:ext>
            </a:extLst>
          </p:cNvPr>
          <p:cNvSpPr/>
          <p:nvPr/>
        </p:nvSpPr>
        <p:spPr>
          <a:xfrm>
            <a:off x="10466071" y="3335700"/>
            <a:ext cx="108000" cy="720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ight Arrow 60">
            <a:extLst>
              <a:ext uri="{FF2B5EF4-FFF2-40B4-BE49-F238E27FC236}">
                <a16:creationId xmlns:a16="http://schemas.microsoft.com/office/drawing/2014/main" id="{7900E8B0-ACDA-49C3-9DA3-513CCEC2EF71}"/>
              </a:ext>
            </a:extLst>
          </p:cNvPr>
          <p:cNvSpPr/>
          <p:nvPr/>
        </p:nvSpPr>
        <p:spPr>
          <a:xfrm>
            <a:off x="8028835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29" name="Right Arrow 61">
            <a:extLst>
              <a:ext uri="{FF2B5EF4-FFF2-40B4-BE49-F238E27FC236}">
                <a16:creationId xmlns:a16="http://schemas.microsoft.com/office/drawing/2014/main" id="{F0BFDA37-4EF5-48A1-A33D-13CE8B81A09B}"/>
              </a:ext>
            </a:extLst>
          </p:cNvPr>
          <p:cNvSpPr/>
          <p:nvPr/>
        </p:nvSpPr>
        <p:spPr>
          <a:xfrm>
            <a:off x="8680071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0" name="Right Arrow 62">
            <a:extLst>
              <a:ext uri="{FF2B5EF4-FFF2-40B4-BE49-F238E27FC236}">
                <a16:creationId xmlns:a16="http://schemas.microsoft.com/office/drawing/2014/main" id="{4856FD36-C1CC-4F6F-B959-DC5B781FD6CB}"/>
              </a:ext>
            </a:extLst>
          </p:cNvPr>
          <p:cNvSpPr/>
          <p:nvPr/>
        </p:nvSpPr>
        <p:spPr>
          <a:xfrm>
            <a:off x="998254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31" name="Right Arrow 63">
            <a:extLst>
              <a:ext uri="{FF2B5EF4-FFF2-40B4-BE49-F238E27FC236}">
                <a16:creationId xmlns:a16="http://schemas.microsoft.com/office/drawing/2014/main" id="{EA012DD3-0112-42D8-9333-CE16F67BE0A0}"/>
              </a:ext>
            </a:extLst>
          </p:cNvPr>
          <p:cNvSpPr/>
          <p:nvPr/>
        </p:nvSpPr>
        <p:spPr>
          <a:xfrm>
            <a:off x="7377597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ight Arrow 64">
            <a:extLst>
              <a:ext uri="{FF2B5EF4-FFF2-40B4-BE49-F238E27FC236}">
                <a16:creationId xmlns:a16="http://schemas.microsoft.com/office/drawing/2014/main" id="{0A2B23FF-5874-45CC-9CC9-40C156D5D84A}"/>
              </a:ext>
            </a:extLst>
          </p:cNvPr>
          <p:cNvSpPr/>
          <p:nvPr/>
        </p:nvSpPr>
        <p:spPr>
          <a:xfrm>
            <a:off x="9331309" y="355690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/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blipFill>
                <a:blip r:embed="rId3"/>
                <a:stretch>
                  <a:fillRect l="-25000" t="-8046" r="-50000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/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blipFill>
                <a:blip r:embed="rId4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70">
            <a:extLst>
              <a:ext uri="{FF2B5EF4-FFF2-40B4-BE49-F238E27FC236}">
                <a16:creationId xmlns:a16="http://schemas.microsoft.com/office/drawing/2014/main" id="{D367BA17-741F-4BDD-B7E4-43540583A2DB}"/>
              </a:ext>
            </a:extLst>
          </p:cNvPr>
          <p:cNvSpPr/>
          <p:nvPr/>
        </p:nvSpPr>
        <p:spPr>
          <a:xfrm>
            <a:off x="4793659" y="3831812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Rounded Rectangle 71">
            <a:extLst>
              <a:ext uri="{FF2B5EF4-FFF2-40B4-BE49-F238E27FC236}">
                <a16:creationId xmlns:a16="http://schemas.microsoft.com/office/drawing/2014/main" id="{9598812F-F781-415C-9066-FFB64299AE3E}"/>
              </a:ext>
            </a:extLst>
          </p:cNvPr>
          <p:cNvSpPr/>
          <p:nvPr/>
        </p:nvSpPr>
        <p:spPr>
          <a:xfrm>
            <a:off x="1537471" y="4551812"/>
            <a:ext cx="108000" cy="72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ounded Rectangle 72">
            <a:extLst>
              <a:ext uri="{FF2B5EF4-FFF2-40B4-BE49-F238E27FC236}">
                <a16:creationId xmlns:a16="http://schemas.microsoft.com/office/drawing/2014/main" id="{0FEE9A94-5D1B-4C13-BB8E-313E96F6E1C0}"/>
              </a:ext>
            </a:extLst>
          </p:cNvPr>
          <p:cNvSpPr/>
          <p:nvPr/>
        </p:nvSpPr>
        <p:spPr>
          <a:xfrm>
            <a:off x="2188709" y="4371812"/>
            <a:ext cx="108000" cy="108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ounded Rectangle 73">
            <a:extLst>
              <a:ext uri="{FF2B5EF4-FFF2-40B4-BE49-F238E27FC236}">
                <a16:creationId xmlns:a16="http://schemas.microsoft.com/office/drawing/2014/main" id="{7550A160-A1A3-4DCC-95C4-4AFE462B7F7C}"/>
              </a:ext>
            </a:extLst>
          </p:cNvPr>
          <p:cNvSpPr/>
          <p:nvPr/>
        </p:nvSpPr>
        <p:spPr>
          <a:xfrm>
            <a:off x="2839947" y="4191812"/>
            <a:ext cx="108000" cy="144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ounded Rectangle 74">
            <a:extLst>
              <a:ext uri="{FF2B5EF4-FFF2-40B4-BE49-F238E27FC236}">
                <a16:creationId xmlns:a16="http://schemas.microsoft.com/office/drawing/2014/main" id="{ACCE26D2-2397-484D-BE91-14FF9A4753A0}"/>
              </a:ext>
            </a:extLst>
          </p:cNvPr>
          <p:cNvSpPr/>
          <p:nvPr/>
        </p:nvSpPr>
        <p:spPr>
          <a:xfrm>
            <a:off x="3491185" y="4011812"/>
            <a:ext cx="108000" cy="180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ounded Rectangle 75">
            <a:extLst>
              <a:ext uri="{FF2B5EF4-FFF2-40B4-BE49-F238E27FC236}">
                <a16:creationId xmlns:a16="http://schemas.microsoft.com/office/drawing/2014/main" id="{0919F37F-43B7-4280-8493-B5745C959A22}"/>
              </a:ext>
            </a:extLst>
          </p:cNvPr>
          <p:cNvSpPr/>
          <p:nvPr/>
        </p:nvSpPr>
        <p:spPr>
          <a:xfrm>
            <a:off x="4142423" y="3831812"/>
            <a:ext cx="108000" cy="21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ight Arrow 76">
            <a:extLst>
              <a:ext uri="{FF2B5EF4-FFF2-40B4-BE49-F238E27FC236}">
                <a16:creationId xmlns:a16="http://schemas.microsoft.com/office/drawing/2014/main" id="{61044A52-DD1C-4070-A773-6BF33FFDF991}"/>
              </a:ext>
            </a:extLst>
          </p:cNvPr>
          <p:cNvSpPr/>
          <p:nvPr/>
        </p:nvSpPr>
        <p:spPr>
          <a:xfrm>
            <a:off x="2356423" y="4773019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ight Arrow 77">
            <a:extLst>
              <a:ext uri="{FF2B5EF4-FFF2-40B4-BE49-F238E27FC236}">
                <a16:creationId xmlns:a16="http://schemas.microsoft.com/office/drawing/2014/main" id="{ACFFC0C8-CEBE-4D56-997A-A4C74F540256}"/>
              </a:ext>
            </a:extLst>
          </p:cNvPr>
          <p:cNvSpPr/>
          <p:nvPr/>
        </p:nvSpPr>
        <p:spPr>
          <a:xfrm>
            <a:off x="3658899" y="4773019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ight Arrow 78">
            <a:extLst>
              <a:ext uri="{FF2B5EF4-FFF2-40B4-BE49-F238E27FC236}">
                <a16:creationId xmlns:a16="http://schemas.microsoft.com/office/drawing/2014/main" id="{1E80DCAA-A82B-499B-B66D-5CF916D8CD37}"/>
              </a:ext>
            </a:extLst>
          </p:cNvPr>
          <p:cNvSpPr/>
          <p:nvPr/>
        </p:nvSpPr>
        <p:spPr>
          <a:xfrm>
            <a:off x="3007661" y="4773019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ight Arrow 79">
            <a:extLst>
              <a:ext uri="{FF2B5EF4-FFF2-40B4-BE49-F238E27FC236}">
                <a16:creationId xmlns:a16="http://schemas.microsoft.com/office/drawing/2014/main" id="{AA291188-2FB3-429A-9680-AAB730CEA07F}"/>
              </a:ext>
            </a:extLst>
          </p:cNvPr>
          <p:cNvSpPr/>
          <p:nvPr/>
        </p:nvSpPr>
        <p:spPr>
          <a:xfrm>
            <a:off x="4310137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6" name="Right Arrow 80">
            <a:extLst>
              <a:ext uri="{FF2B5EF4-FFF2-40B4-BE49-F238E27FC236}">
                <a16:creationId xmlns:a16="http://schemas.microsoft.com/office/drawing/2014/main" id="{9832AEEE-37B8-4597-AA42-09F16C4B47DD}"/>
              </a:ext>
            </a:extLst>
          </p:cNvPr>
          <p:cNvSpPr/>
          <p:nvPr/>
        </p:nvSpPr>
        <p:spPr>
          <a:xfrm>
            <a:off x="1705185" y="4773019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/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blipFill>
                <a:blip r:embed="rId5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/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blipFill>
                <a:blip r:embed="rId6"/>
                <a:stretch>
                  <a:fillRect l="-25714" t="-6364" r="-51429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/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</m:oMath>
                  </m:oMathPara>
                </a14:m>
                <a:endParaRPr lang="de-DE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blipFill>
                <a:blip r:embed="rId7"/>
                <a:stretch>
                  <a:fillRect t="-12500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45">
            <a:extLst>
              <a:ext uri="{FF2B5EF4-FFF2-40B4-BE49-F238E27FC236}">
                <a16:creationId xmlns:a16="http://schemas.microsoft.com/office/drawing/2014/main" id="{E00CE7B9-AE00-4FC2-B8F1-2495A4842AE3}"/>
              </a:ext>
            </a:extLst>
          </p:cNvPr>
          <p:cNvSpPr/>
          <p:nvPr/>
        </p:nvSpPr>
        <p:spPr>
          <a:xfrm>
            <a:off x="1026381" y="4773019"/>
            <a:ext cx="42375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4" name="Right Arrow 63">
            <a:extLst>
              <a:ext uri="{FF2B5EF4-FFF2-40B4-BE49-F238E27FC236}">
                <a16:creationId xmlns:a16="http://schemas.microsoft.com/office/drawing/2014/main" id="{71E72F15-9B31-4DDC-9192-1B862BC7AE14}"/>
              </a:ext>
            </a:extLst>
          </p:cNvPr>
          <p:cNvSpPr/>
          <p:nvPr/>
        </p:nvSpPr>
        <p:spPr>
          <a:xfrm>
            <a:off x="496137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/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63">
            <a:extLst>
              <a:ext uri="{FF2B5EF4-FFF2-40B4-BE49-F238E27FC236}">
                <a16:creationId xmlns:a16="http://schemas.microsoft.com/office/drawing/2014/main" id="{9D976367-6686-47A7-A8E3-29FF8357AF57}"/>
              </a:ext>
            </a:extLst>
          </p:cNvPr>
          <p:cNvSpPr/>
          <p:nvPr/>
        </p:nvSpPr>
        <p:spPr>
          <a:xfrm>
            <a:off x="10633787" y="3540024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4ABE8-CF7B-4A54-AA56-0CCEE5D950D6}"/>
              </a:ext>
            </a:extLst>
          </p:cNvPr>
          <p:cNvSpPr txBox="1"/>
          <p:nvPr/>
        </p:nvSpPr>
        <p:spPr>
          <a:xfrm>
            <a:off x="10828995" y="2998047"/>
            <a:ext cx="65684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  <a:p>
            <a:pPr mar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/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/>
              <p:nvPr/>
            </p:nvSpPr>
            <p:spPr>
              <a:xfrm>
                <a:off x="9887597" y="4303406"/>
                <a:ext cx="6270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597" y="4303406"/>
                <a:ext cx="627031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70">
            <a:extLst>
              <a:ext uri="{FF2B5EF4-FFF2-40B4-BE49-F238E27FC236}">
                <a16:creationId xmlns:a16="http://schemas.microsoft.com/office/drawing/2014/main" id="{3E843DE6-E885-4EF8-9E09-7701D92387D4}"/>
              </a:ext>
            </a:extLst>
          </p:cNvPr>
          <p:cNvSpPr/>
          <p:nvPr/>
        </p:nvSpPr>
        <p:spPr>
          <a:xfrm>
            <a:off x="4793659" y="142758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Right Arrow 79">
            <a:extLst>
              <a:ext uri="{FF2B5EF4-FFF2-40B4-BE49-F238E27FC236}">
                <a16:creationId xmlns:a16="http://schemas.microsoft.com/office/drawing/2014/main" id="{36F2CA14-9CD5-4E4C-9E03-C6678CC71B00}"/>
              </a:ext>
            </a:extLst>
          </p:cNvPr>
          <p:cNvSpPr/>
          <p:nvPr/>
        </p:nvSpPr>
        <p:spPr>
          <a:xfrm>
            <a:off x="3491185" y="2368787"/>
            <a:ext cx="124276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536F5F2-1B56-4833-856C-ED5274B5D712}"/>
              </a:ext>
            </a:extLst>
          </p:cNvPr>
          <p:cNvSpPr/>
          <p:nvPr/>
        </p:nvSpPr>
        <p:spPr>
          <a:xfrm>
            <a:off x="2047504" y="1578102"/>
            <a:ext cx="1515762" cy="1749062"/>
          </a:xfrm>
          <a:prstGeom prst="can">
            <a:avLst/>
          </a:prstGeom>
          <a:ln w="28575">
            <a:solidFill>
              <a:srgbClr val="3D85C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data</a:t>
            </a:r>
          </a:p>
        </p:txBody>
      </p:sp>
      <p:sp>
        <p:nvSpPr>
          <p:cNvPr id="63" name="Right Arrow 63">
            <a:extLst>
              <a:ext uri="{FF2B5EF4-FFF2-40B4-BE49-F238E27FC236}">
                <a16:creationId xmlns:a16="http://schemas.microsoft.com/office/drawing/2014/main" id="{6EA5A24F-0B30-45D0-974B-50A5EAE50C03}"/>
              </a:ext>
            </a:extLst>
          </p:cNvPr>
          <p:cNvSpPr/>
          <p:nvPr/>
        </p:nvSpPr>
        <p:spPr>
          <a:xfrm>
            <a:off x="4961373" y="2368787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/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/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AEDB2-5B16-4B0C-9077-1CC99B0F9E65}"/>
              </a:ext>
            </a:extLst>
          </p:cNvPr>
          <p:cNvSpPr/>
          <p:nvPr/>
        </p:nvSpPr>
        <p:spPr>
          <a:xfrm>
            <a:off x="1215701" y="35875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EC3E547-C397-4DE8-8A59-698B10079C1B}"/>
              </a:ext>
            </a:extLst>
          </p:cNvPr>
          <p:cNvSpPr/>
          <p:nvPr/>
        </p:nvSpPr>
        <p:spPr>
          <a:xfrm>
            <a:off x="7514183" y="24117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3">
            <a:extLst>
              <a:ext uri="{FF2B5EF4-FFF2-40B4-BE49-F238E27FC236}">
                <a16:creationId xmlns:a16="http://schemas.microsoft.com/office/drawing/2014/main" id="{FC2E8F61-E382-4108-900C-7A1676B7AB55}"/>
              </a:ext>
            </a:extLst>
          </p:cNvPr>
          <p:cNvSpPr/>
          <p:nvPr/>
        </p:nvSpPr>
        <p:spPr>
          <a:xfrm>
            <a:off x="5906046" y="3556907"/>
            <a:ext cx="1236513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Right Arrow 63">
            <a:extLst>
              <a:ext uri="{FF2B5EF4-FFF2-40B4-BE49-F238E27FC236}">
                <a16:creationId xmlns:a16="http://schemas.microsoft.com/office/drawing/2014/main" id="{9C1460B6-E9F8-40F0-9B76-C7BA8F7303A2}"/>
              </a:ext>
            </a:extLst>
          </p:cNvPr>
          <p:cNvSpPr/>
          <p:nvPr/>
        </p:nvSpPr>
        <p:spPr>
          <a:xfrm rot="5400000">
            <a:off x="4919210" y="3565105"/>
            <a:ext cx="1906001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29C-B0FB-4759-B7BA-81964229BE2B}"/>
              </a:ext>
            </a:extLst>
          </p:cNvPr>
          <p:cNvSpPr txBox="1"/>
          <p:nvPr/>
        </p:nvSpPr>
        <p:spPr>
          <a:xfrm>
            <a:off x="5557292" y="1909165"/>
            <a:ext cx="63062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1FBDF0-1ACC-4E3B-BF25-126E4A8DC155}"/>
              </a:ext>
            </a:extLst>
          </p:cNvPr>
          <p:cNvSpPr txBox="1"/>
          <p:nvPr/>
        </p:nvSpPr>
        <p:spPr>
          <a:xfrm>
            <a:off x="5577623" y="5079195"/>
            <a:ext cx="6568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FAFB30-187F-4797-9CC5-11A6C016B1DD}"/>
              </a:ext>
            </a:extLst>
          </p:cNvPr>
          <p:cNvCxnSpPr>
            <a:cxnSpLocks/>
          </p:cNvCxnSpPr>
          <p:nvPr/>
        </p:nvCxnSpPr>
        <p:spPr>
          <a:xfrm flipV="1">
            <a:off x="6787378" y="3965262"/>
            <a:ext cx="4716000" cy="0"/>
          </a:xfrm>
          <a:prstGeom prst="straightConnector1">
            <a:avLst/>
          </a:prstGeom>
          <a:ln w="28575">
            <a:solidFill>
              <a:srgbClr val="FF4B4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9B82A95-B85D-47AF-AED2-8C6215AC9B77}"/>
              </a:ext>
            </a:extLst>
          </p:cNvPr>
          <p:cNvCxnSpPr>
            <a:cxnSpLocks/>
          </p:cNvCxnSpPr>
          <p:nvPr/>
        </p:nvCxnSpPr>
        <p:spPr>
          <a:xfrm flipH="1">
            <a:off x="6573622" y="3965795"/>
            <a:ext cx="207444" cy="610875"/>
          </a:xfrm>
          <a:prstGeom prst="line">
            <a:avLst/>
          </a:prstGeom>
          <a:ln w="28575">
            <a:solidFill>
              <a:srgbClr val="FF4B4B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A39E83D-64FD-4422-BD36-B0453F20536E}"/>
              </a:ext>
            </a:extLst>
          </p:cNvPr>
          <p:cNvCxnSpPr>
            <a:cxnSpLocks/>
          </p:cNvCxnSpPr>
          <p:nvPr/>
        </p:nvCxnSpPr>
        <p:spPr>
          <a:xfrm flipV="1">
            <a:off x="6787378" y="3335700"/>
            <a:ext cx="4716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07FA67-3EAE-4CEA-88C1-79C5E11B3FC4}"/>
              </a:ext>
            </a:extLst>
          </p:cNvPr>
          <p:cNvCxnSpPr>
            <a:cxnSpLocks/>
          </p:cNvCxnSpPr>
          <p:nvPr/>
        </p:nvCxnSpPr>
        <p:spPr>
          <a:xfrm flipH="1" flipV="1">
            <a:off x="6515459" y="2571715"/>
            <a:ext cx="259438" cy="763985"/>
          </a:xfrm>
          <a:prstGeom prst="line">
            <a:avLst/>
          </a:prstGeom>
          <a:ln w="28575">
            <a:solidFill>
              <a:srgbClr val="00B050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30E8B6C-965B-4B2F-A564-B19680112B98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10201114" y="4765072"/>
            <a:ext cx="956305" cy="8056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4AC3E1-FE24-4B68-A35F-1AE45FCF0458}"/>
              </a:ext>
            </a:extLst>
          </p:cNvPr>
          <p:cNvCxnSpPr>
            <a:cxnSpLocks/>
          </p:cNvCxnSpPr>
          <p:nvPr/>
        </p:nvCxnSpPr>
        <p:spPr>
          <a:xfrm>
            <a:off x="11157418" y="4304817"/>
            <a:ext cx="0" cy="1276833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8341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0867F69-6B3A-4772-AB19-2CF02FF78D0E}"/>
              </a:ext>
            </a:extLst>
          </p:cNvPr>
          <p:cNvSpPr txBox="1">
            <a:spLocks/>
          </p:cNvSpPr>
          <p:nvPr/>
        </p:nvSpPr>
        <p:spPr>
          <a:xfrm>
            <a:off x="0" y="552450"/>
            <a:ext cx="12192000" cy="7048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3D85C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GAN Game</a:t>
            </a:r>
            <a:endParaRPr lang="en-US" sz="4000" dirty="0">
              <a:solidFill>
                <a:srgbClr val="3D85C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Rounded Rectangle 54">
            <a:extLst>
              <a:ext uri="{FF2B5EF4-FFF2-40B4-BE49-F238E27FC236}">
                <a16:creationId xmlns:a16="http://schemas.microsoft.com/office/drawing/2014/main" id="{A592AEB7-7352-49E3-B43E-A8D2416F24F3}"/>
              </a:ext>
            </a:extLst>
          </p:cNvPr>
          <p:cNvSpPr/>
          <p:nvPr/>
        </p:nvSpPr>
        <p:spPr>
          <a:xfrm>
            <a:off x="7209881" y="2615700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ounded Rectangle 55">
            <a:extLst>
              <a:ext uri="{FF2B5EF4-FFF2-40B4-BE49-F238E27FC236}">
                <a16:creationId xmlns:a16="http://schemas.microsoft.com/office/drawing/2014/main" id="{32181151-9D2D-465B-9DD8-00D0D6823E2D}"/>
              </a:ext>
            </a:extLst>
          </p:cNvPr>
          <p:cNvSpPr/>
          <p:nvPr/>
        </p:nvSpPr>
        <p:spPr>
          <a:xfrm>
            <a:off x="7861119" y="2615700"/>
            <a:ext cx="108000" cy="21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ounded Rectangle 56">
            <a:extLst>
              <a:ext uri="{FF2B5EF4-FFF2-40B4-BE49-F238E27FC236}">
                <a16:creationId xmlns:a16="http://schemas.microsoft.com/office/drawing/2014/main" id="{01CC6ADD-F557-43A3-AE11-001E8595AA48}"/>
              </a:ext>
            </a:extLst>
          </p:cNvPr>
          <p:cNvSpPr/>
          <p:nvPr/>
        </p:nvSpPr>
        <p:spPr>
          <a:xfrm>
            <a:off x="8512357" y="2795700"/>
            <a:ext cx="108000" cy="180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5ADEB543-306D-4DF9-8393-98867ABC81BA}"/>
              </a:ext>
            </a:extLst>
          </p:cNvPr>
          <p:cNvSpPr/>
          <p:nvPr/>
        </p:nvSpPr>
        <p:spPr>
          <a:xfrm>
            <a:off x="9163595" y="2975700"/>
            <a:ext cx="108000" cy="144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ounded Rectangle 58">
            <a:extLst>
              <a:ext uri="{FF2B5EF4-FFF2-40B4-BE49-F238E27FC236}">
                <a16:creationId xmlns:a16="http://schemas.microsoft.com/office/drawing/2014/main" id="{EC8AEFFC-B091-49A8-BBB0-2C86E627B089}"/>
              </a:ext>
            </a:extLst>
          </p:cNvPr>
          <p:cNvSpPr/>
          <p:nvPr/>
        </p:nvSpPr>
        <p:spPr>
          <a:xfrm>
            <a:off x="9814833" y="3155700"/>
            <a:ext cx="108000" cy="108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ounded Rectangle 59">
            <a:extLst>
              <a:ext uri="{FF2B5EF4-FFF2-40B4-BE49-F238E27FC236}">
                <a16:creationId xmlns:a16="http://schemas.microsoft.com/office/drawing/2014/main" id="{1825FA9C-6812-4E4B-986F-3785089BBCA8}"/>
              </a:ext>
            </a:extLst>
          </p:cNvPr>
          <p:cNvSpPr/>
          <p:nvPr/>
        </p:nvSpPr>
        <p:spPr>
          <a:xfrm>
            <a:off x="10466071" y="3335700"/>
            <a:ext cx="108000" cy="72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ight Arrow 60">
            <a:extLst>
              <a:ext uri="{FF2B5EF4-FFF2-40B4-BE49-F238E27FC236}">
                <a16:creationId xmlns:a16="http://schemas.microsoft.com/office/drawing/2014/main" id="{7900E8B0-ACDA-49C3-9DA3-513CCEC2EF71}"/>
              </a:ext>
            </a:extLst>
          </p:cNvPr>
          <p:cNvSpPr/>
          <p:nvPr/>
        </p:nvSpPr>
        <p:spPr>
          <a:xfrm>
            <a:off x="8028835" y="3556907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ight Arrow 61">
            <a:extLst>
              <a:ext uri="{FF2B5EF4-FFF2-40B4-BE49-F238E27FC236}">
                <a16:creationId xmlns:a16="http://schemas.microsoft.com/office/drawing/2014/main" id="{F0BFDA37-4EF5-48A1-A33D-13CE8B81A09B}"/>
              </a:ext>
            </a:extLst>
          </p:cNvPr>
          <p:cNvSpPr/>
          <p:nvPr/>
        </p:nvSpPr>
        <p:spPr>
          <a:xfrm>
            <a:off x="8680071" y="3556907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ight Arrow 62">
            <a:extLst>
              <a:ext uri="{FF2B5EF4-FFF2-40B4-BE49-F238E27FC236}">
                <a16:creationId xmlns:a16="http://schemas.microsoft.com/office/drawing/2014/main" id="{4856FD36-C1CC-4F6F-B959-DC5B781FD6CB}"/>
              </a:ext>
            </a:extLst>
          </p:cNvPr>
          <p:cNvSpPr/>
          <p:nvPr/>
        </p:nvSpPr>
        <p:spPr>
          <a:xfrm>
            <a:off x="9982547" y="3556907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ight Arrow 63">
            <a:extLst>
              <a:ext uri="{FF2B5EF4-FFF2-40B4-BE49-F238E27FC236}">
                <a16:creationId xmlns:a16="http://schemas.microsoft.com/office/drawing/2014/main" id="{EA012DD3-0112-42D8-9333-CE16F67BE0A0}"/>
              </a:ext>
            </a:extLst>
          </p:cNvPr>
          <p:cNvSpPr/>
          <p:nvPr/>
        </p:nvSpPr>
        <p:spPr>
          <a:xfrm>
            <a:off x="7377597" y="3556907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ight Arrow 64">
            <a:extLst>
              <a:ext uri="{FF2B5EF4-FFF2-40B4-BE49-F238E27FC236}">
                <a16:creationId xmlns:a16="http://schemas.microsoft.com/office/drawing/2014/main" id="{0A2B23FF-5874-45CC-9CC9-40C156D5D84A}"/>
              </a:ext>
            </a:extLst>
          </p:cNvPr>
          <p:cNvSpPr/>
          <p:nvPr/>
        </p:nvSpPr>
        <p:spPr>
          <a:xfrm>
            <a:off x="9331309" y="3556907"/>
            <a:ext cx="423808" cy="27758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/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D03FBF-94B3-47D5-91EE-E1A607836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5259" y="4401078"/>
                <a:ext cx="533800" cy="215444"/>
              </a:xfrm>
              <a:prstGeom prst="rect">
                <a:avLst/>
              </a:prstGeom>
              <a:blipFill>
                <a:blip r:embed="rId3"/>
                <a:stretch>
                  <a:fillRect l="-25000" t="-8046" r="-50000" b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/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Discriminator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286C27-1628-4764-8F4B-5205E32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8" y="2492327"/>
                <a:ext cx="2142215" cy="307777"/>
              </a:xfrm>
              <a:prstGeom prst="rect">
                <a:avLst/>
              </a:prstGeom>
              <a:blipFill>
                <a:blip r:embed="rId4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70">
            <a:extLst>
              <a:ext uri="{FF2B5EF4-FFF2-40B4-BE49-F238E27FC236}">
                <a16:creationId xmlns:a16="http://schemas.microsoft.com/office/drawing/2014/main" id="{D367BA17-741F-4BDD-B7E4-43540583A2DB}"/>
              </a:ext>
            </a:extLst>
          </p:cNvPr>
          <p:cNvSpPr/>
          <p:nvPr/>
        </p:nvSpPr>
        <p:spPr>
          <a:xfrm>
            <a:off x="4793659" y="3831812"/>
            <a:ext cx="108000" cy="21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Rounded Rectangle 71">
            <a:extLst>
              <a:ext uri="{FF2B5EF4-FFF2-40B4-BE49-F238E27FC236}">
                <a16:creationId xmlns:a16="http://schemas.microsoft.com/office/drawing/2014/main" id="{9598812F-F781-415C-9066-FFB64299AE3E}"/>
              </a:ext>
            </a:extLst>
          </p:cNvPr>
          <p:cNvSpPr/>
          <p:nvPr/>
        </p:nvSpPr>
        <p:spPr>
          <a:xfrm>
            <a:off x="1537471" y="4551812"/>
            <a:ext cx="108000" cy="72000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Rounded Rectangle 72">
            <a:extLst>
              <a:ext uri="{FF2B5EF4-FFF2-40B4-BE49-F238E27FC236}">
                <a16:creationId xmlns:a16="http://schemas.microsoft.com/office/drawing/2014/main" id="{0FEE9A94-5D1B-4C13-BB8E-313E96F6E1C0}"/>
              </a:ext>
            </a:extLst>
          </p:cNvPr>
          <p:cNvSpPr/>
          <p:nvPr/>
        </p:nvSpPr>
        <p:spPr>
          <a:xfrm>
            <a:off x="2188709" y="4371812"/>
            <a:ext cx="108000" cy="108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Rounded Rectangle 73">
            <a:extLst>
              <a:ext uri="{FF2B5EF4-FFF2-40B4-BE49-F238E27FC236}">
                <a16:creationId xmlns:a16="http://schemas.microsoft.com/office/drawing/2014/main" id="{7550A160-A1A3-4DCC-95C4-4AFE462B7F7C}"/>
              </a:ext>
            </a:extLst>
          </p:cNvPr>
          <p:cNvSpPr/>
          <p:nvPr/>
        </p:nvSpPr>
        <p:spPr>
          <a:xfrm>
            <a:off x="2839947" y="4191812"/>
            <a:ext cx="108000" cy="14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Rounded Rectangle 74">
            <a:extLst>
              <a:ext uri="{FF2B5EF4-FFF2-40B4-BE49-F238E27FC236}">
                <a16:creationId xmlns:a16="http://schemas.microsoft.com/office/drawing/2014/main" id="{ACCE26D2-2397-484D-BE91-14FF9A4753A0}"/>
              </a:ext>
            </a:extLst>
          </p:cNvPr>
          <p:cNvSpPr/>
          <p:nvPr/>
        </p:nvSpPr>
        <p:spPr>
          <a:xfrm>
            <a:off x="3491185" y="4011812"/>
            <a:ext cx="108000" cy="180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Rounded Rectangle 75">
            <a:extLst>
              <a:ext uri="{FF2B5EF4-FFF2-40B4-BE49-F238E27FC236}">
                <a16:creationId xmlns:a16="http://schemas.microsoft.com/office/drawing/2014/main" id="{0919F37F-43B7-4280-8493-B5745C959A22}"/>
              </a:ext>
            </a:extLst>
          </p:cNvPr>
          <p:cNvSpPr/>
          <p:nvPr/>
        </p:nvSpPr>
        <p:spPr>
          <a:xfrm>
            <a:off x="4142423" y="3831812"/>
            <a:ext cx="108000" cy="21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Right Arrow 76">
            <a:extLst>
              <a:ext uri="{FF2B5EF4-FFF2-40B4-BE49-F238E27FC236}">
                <a16:creationId xmlns:a16="http://schemas.microsoft.com/office/drawing/2014/main" id="{61044A52-DD1C-4070-A773-6BF33FFDF991}"/>
              </a:ext>
            </a:extLst>
          </p:cNvPr>
          <p:cNvSpPr/>
          <p:nvPr/>
        </p:nvSpPr>
        <p:spPr>
          <a:xfrm>
            <a:off x="235642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3" name="Right Arrow 77">
            <a:extLst>
              <a:ext uri="{FF2B5EF4-FFF2-40B4-BE49-F238E27FC236}">
                <a16:creationId xmlns:a16="http://schemas.microsoft.com/office/drawing/2014/main" id="{ACFFC0C8-CEBE-4D56-997A-A4C74F540256}"/>
              </a:ext>
            </a:extLst>
          </p:cNvPr>
          <p:cNvSpPr/>
          <p:nvPr/>
        </p:nvSpPr>
        <p:spPr>
          <a:xfrm>
            <a:off x="3658899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4" name="Right Arrow 78">
            <a:extLst>
              <a:ext uri="{FF2B5EF4-FFF2-40B4-BE49-F238E27FC236}">
                <a16:creationId xmlns:a16="http://schemas.microsoft.com/office/drawing/2014/main" id="{1E80DCAA-A82B-499B-B66D-5CF916D8CD37}"/>
              </a:ext>
            </a:extLst>
          </p:cNvPr>
          <p:cNvSpPr/>
          <p:nvPr/>
        </p:nvSpPr>
        <p:spPr>
          <a:xfrm>
            <a:off x="3007661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p:sp>
        <p:nvSpPr>
          <p:cNvPr id="45" name="Right Arrow 79">
            <a:extLst>
              <a:ext uri="{FF2B5EF4-FFF2-40B4-BE49-F238E27FC236}">
                <a16:creationId xmlns:a16="http://schemas.microsoft.com/office/drawing/2014/main" id="{AA291188-2FB3-429A-9680-AAB730CEA07F}"/>
              </a:ext>
            </a:extLst>
          </p:cNvPr>
          <p:cNvSpPr/>
          <p:nvPr/>
        </p:nvSpPr>
        <p:spPr>
          <a:xfrm>
            <a:off x="4310137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6" name="Right Arrow 80">
            <a:extLst>
              <a:ext uri="{FF2B5EF4-FFF2-40B4-BE49-F238E27FC236}">
                <a16:creationId xmlns:a16="http://schemas.microsoft.com/office/drawing/2014/main" id="{9832AEEE-37B8-4597-AA42-09F16C4B47DD}"/>
              </a:ext>
            </a:extLst>
          </p:cNvPr>
          <p:cNvSpPr/>
          <p:nvPr/>
        </p:nvSpPr>
        <p:spPr>
          <a:xfrm>
            <a:off x="1705185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D85C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/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de-DE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79C2E0-3AFB-4B2E-A229-FD6C00FB6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1" y="3686867"/>
                <a:ext cx="3196475" cy="307777"/>
              </a:xfrm>
              <a:prstGeom prst="rect">
                <a:avLst/>
              </a:prstGeom>
              <a:blipFill>
                <a:blip r:embed="rId5"/>
                <a:stretch>
                  <a:fillRect t="-26000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/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01AEB-6CB8-4427-875E-3BDF0775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33442" y="5548260"/>
                <a:ext cx="668453" cy="215444"/>
              </a:xfrm>
              <a:prstGeom prst="rect">
                <a:avLst/>
              </a:prstGeom>
              <a:blipFill>
                <a:blip r:embed="rId6"/>
                <a:stretch>
                  <a:fillRect l="-25714" t="-6364" r="-51429" b="-1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/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b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𝒛</m:t>
                      </m:r>
                    </m:oMath>
                  </m:oMathPara>
                </a14:m>
                <a:endParaRPr lang="de-DE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ABF81E-FD1B-420B-82EE-8DC7DFA6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9508" y="5097565"/>
                <a:ext cx="133050" cy="215444"/>
              </a:xfrm>
              <a:prstGeom prst="rect">
                <a:avLst/>
              </a:prstGeom>
              <a:blipFill>
                <a:blip r:embed="rId7"/>
                <a:stretch>
                  <a:fillRect t="-18182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45">
            <a:extLst>
              <a:ext uri="{FF2B5EF4-FFF2-40B4-BE49-F238E27FC236}">
                <a16:creationId xmlns:a16="http://schemas.microsoft.com/office/drawing/2014/main" id="{E00CE7B9-AE00-4FC2-B8F1-2495A4842AE3}"/>
              </a:ext>
            </a:extLst>
          </p:cNvPr>
          <p:cNvSpPr/>
          <p:nvPr/>
        </p:nvSpPr>
        <p:spPr>
          <a:xfrm>
            <a:off x="1026381" y="4773019"/>
            <a:ext cx="423750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4" name="Right Arrow 63">
            <a:extLst>
              <a:ext uri="{FF2B5EF4-FFF2-40B4-BE49-F238E27FC236}">
                <a16:creationId xmlns:a16="http://schemas.microsoft.com/office/drawing/2014/main" id="{71E72F15-9B31-4DDC-9192-1B862BC7AE14}"/>
              </a:ext>
            </a:extLst>
          </p:cNvPr>
          <p:cNvSpPr/>
          <p:nvPr/>
        </p:nvSpPr>
        <p:spPr>
          <a:xfrm>
            <a:off x="4961373" y="4773019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/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BF27D-F211-4134-8477-B95D30AC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" y="4670880"/>
                <a:ext cx="1038681" cy="481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63">
            <a:extLst>
              <a:ext uri="{FF2B5EF4-FFF2-40B4-BE49-F238E27FC236}">
                <a16:creationId xmlns:a16="http://schemas.microsoft.com/office/drawing/2014/main" id="{9D976367-6686-47A7-A8E3-29FF8357AF57}"/>
              </a:ext>
            </a:extLst>
          </p:cNvPr>
          <p:cNvSpPr/>
          <p:nvPr/>
        </p:nvSpPr>
        <p:spPr>
          <a:xfrm>
            <a:off x="10633787" y="3540024"/>
            <a:ext cx="423808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4ABE8-CF7B-4A54-AA56-0CCEE5D950D6}"/>
              </a:ext>
            </a:extLst>
          </p:cNvPr>
          <p:cNvSpPr txBox="1"/>
          <p:nvPr/>
        </p:nvSpPr>
        <p:spPr>
          <a:xfrm>
            <a:off x="10828995" y="2998047"/>
            <a:ext cx="63062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  <a:p>
            <a:pPr marL="0"/>
            <a:endParaRPr lang="en-US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/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38EE89-B2DB-4D08-8A2C-2396AFF8A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55" y="5572820"/>
                <a:ext cx="609398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/>
              <p:nvPr/>
            </p:nvSpPr>
            <p:spPr>
              <a:xfrm>
                <a:off x="9887597" y="4303406"/>
                <a:ext cx="6270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98E4C1-8C44-4454-99B4-A7F873C62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597" y="4303406"/>
                <a:ext cx="627031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70">
            <a:extLst>
              <a:ext uri="{FF2B5EF4-FFF2-40B4-BE49-F238E27FC236}">
                <a16:creationId xmlns:a16="http://schemas.microsoft.com/office/drawing/2014/main" id="{3E843DE6-E885-4EF8-9E09-7701D92387D4}"/>
              </a:ext>
            </a:extLst>
          </p:cNvPr>
          <p:cNvSpPr/>
          <p:nvPr/>
        </p:nvSpPr>
        <p:spPr>
          <a:xfrm>
            <a:off x="4793659" y="1427580"/>
            <a:ext cx="108000" cy="21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Right Arrow 79">
            <a:extLst>
              <a:ext uri="{FF2B5EF4-FFF2-40B4-BE49-F238E27FC236}">
                <a16:creationId xmlns:a16="http://schemas.microsoft.com/office/drawing/2014/main" id="{36F2CA14-9CD5-4E4C-9E03-C6678CC71B00}"/>
              </a:ext>
            </a:extLst>
          </p:cNvPr>
          <p:cNvSpPr/>
          <p:nvPr/>
        </p:nvSpPr>
        <p:spPr>
          <a:xfrm>
            <a:off x="3491185" y="2368787"/>
            <a:ext cx="1242760" cy="277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536F5F2-1B56-4833-856C-ED5274B5D712}"/>
              </a:ext>
            </a:extLst>
          </p:cNvPr>
          <p:cNvSpPr/>
          <p:nvPr/>
        </p:nvSpPr>
        <p:spPr>
          <a:xfrm>
            <a:off x="2047504" y="1578102"/>
            <a:ext cx="1515762" cy="1749062"/>
          </a:xfrm>
          <a:prstGeom prst="can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data</a:t>
            </a:r>
          </a:p>
        </p:txBody>
      </p:sp>
      <p:sp>
        <p:nvSpPr>
          <p:cNvPr id="63" name="Right Arrow 63">
            <a:extLst>
              <a:ext uri="{FF2B5EF4-FFF2-40B4-BE49-F238E27FC236}">
                <a16:creationId xmlns:a16="http://schemas.microsoft.com/office/drawing/2014/main" id="{6EA5A24F-0B30-45D0-974B-50A5EAE50C03}"/>
              </a:ext>
            </a:extLst>
          </p:cNvPr>
          <p:cNvSpPr/>
          <p:nvPr/>
        </p:nvSpPr>
        <p:spPr>
          <a:xfrm>
            <a:off x="4961373" y="2368787"/>
            <a:ext cx="423808" cy="277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/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540D52-8DB5-42AA-8545-0C24B9A4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74" y="4656899"/>
                <a:ext cx="1604991" cy="481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/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sz="2400" b="1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2B5280B-166C-49B7-8544-2F0D49B9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581" y="2251396"/>
                <a:ext cx="1159676" cy="4818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AEDB2-5B16-4B0C-9077-1CC99B0F9E65}"/>
              </a:ext>
            </a:extLst>
          </p:cNvPr>
          <p:cNvSpPr/>
          <p:nvPr/>
        </p:nvSpPr>
        <p:spPr>
          <a:xfrm>
            <a:off x="1215701" y="35875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rgbClr val="3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EC3E547-C397-4DE8-8A59-698B10079C1B}"/>
              </a:ext>
            </a:extLst>
          </p:cNvPr>
          <p:cNvSpPr/>
          <p:nvPr/>
        </p:nvSpPr>
        <p:spPr>
          <a:xfrm>
            <a:off x="7514183" y="2411780"/>
            <a:ext cx="3241999" cy="2567839"/>
          </a:xfrm>
          <a:prstGeom prst="roundRect">
            <a:avLst>
              <a:gd name="adj" fmla="val 702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Right Arrow 63">
            <a:extLst>
              <a:ext uri="{FF2B5EF4-FFF2-40B4-BE49-F238E27FC236}">
                <a16:creationId xmlns:a16="http://schemas.microsoft.com/office/drawing/2014/main" id="{FC2E8F61-E382-4108-900C-7A1676B7AB55}"/>
              </a:ext>
            </a:extLst>
          </p:cNvPr>
          <p:cNvSpPr/>
          <p:nvPr/>
        </p:nvSpPr>
        <p:spPr>
          <a:xfrm>
            <a:off x="5906046" y="3556907"/>
            <a:ext cx="1236513" cy="277586"/>
          </a:xfrm>
          <a:prstGeom prst="rightArrow">
            <a:avLst/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9" name="Right Arrow 63">
            <a:extLst>
              <a:ext uri="{FF2B5EF4-FFF2-40B4-BE49-F238E27FC236}">
                <a16:creationId xmlns:a16="http://schemas.microsoft.com/office/drawing/2014/main" id="{9C1460B6-E9F8-40F0-9B76-C7BA8F7303A2}"/>
              </a:ext>
            </a:extLst>
          </p:cNvPr>
          <p:cNvSpPr/>
          <p:nvPr/>
        </p:nvSpPr>
        <p:spPr>
          <a:xfrm rot="5400000">
            <a:off x="5357086" y="4002982"/>
            <a:ext cx="1030249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3D85C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D6729C-B0FB-4759-B7BA-81964229BE2B}"/>
              </a:ext>
            </a:extLst>
          </p:cNvPr>
          <p:cNvSpPr txBox="1"/>
          <p:nvPr/>
        </p:nvSpPr>
        <p:spPr>
          <a:xfrm>
            <a:off x="5557292" y="1909165"/>
            <a:ext cx="63062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endParaRPr lang="de-DE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1FBDF0-1ACC-4E3B-BF25-126E4A8DC155}"/>
              </a:ext>
            </a:extLst>
          </p:cNvPr>
          <p:cNvSpPr txBox="1"/>
          <p:nvPr/>
        </p:nvSpPr>
        <p:spPr>
          <a:xfrm>
            <a:off x="5577623" y="5079195"/>
            <a:ext cx="6568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endParaRPr lang="de-DE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A39E83D-64FD-4422-BD36-B0453F20536E}"/>
              </a:ext>
            </a:extLst>
          </p:cNvPr>
          <p:cNvCxnSpPr>
            <a:cxnSpLocks/>
          </p:cNvCxnSpPr>
          <p:nvPr/>
        </p:nvCxnSpPr>
        <p:spPr>
          <a:xfrm flipV="1">
            <a:off x="6787378" y="3335700"/>
            <a:ext cx="4716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07FA67-3EAE-4CEA-88C1-79C5E11B3FC4}"/>
              </a:ext>
            </a:extLst>
          </p:cNvPr>
          <p:cNvCxnSpPr>
            <a:cxnSpLocks/>
          </p:cNvCxnSpPr>
          <p:nvPr/>
        </p:nvCxnSpPr>
        <p:spPr>
          <a:xfrm flipH="1">
            <a:off x="6315271" y="3335701"/>
            <a:ext cx="459626" cy="1240969"/>
          </a:xfrm>
          <a:prstGeom prst="line">
            <a:avLst/>
          </a:prstGeom>
          <a:ln w="28575">
            <a:solidFill>
              <a:srgbClr val="00B050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30E8B6C-965B-4B2F-A564-B19680112B98}"/>
              </a:ext>
            </a:extLst>
          </p:cNvPr>
          <p:cNvCxnSpPr>
            <a:cxnSpLocks/>
            <a:endCxn id="58" idx="2"/>
          </p:cNvCxnSpPr>
          <p:nvPr/>
        </p:nvCxnSpPr>
        <p:spPr>
          <a:xfrm rot="10800000">
            <a:off x="1838455" y="6034485"/>
            <a:ext cx="9337857" cy="41604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4AC3E1-FE24-4B68-A35F-1AE45FCF0458}"/>
              </a:ext>
            </a:extLst>
          </p:cNvPr>
          <p:cNvCxnSpPr>
            <a:cxnSpLocks/>
          </p:cNvCxnSpPr>
          <p:nvPr/>
        </p:nvCxnSpPr>
        <p:spPr>
          <a:xfrm>
            <a:off x="11166943" y="3517417"/>
            <a:ext cx="0" cy="2943708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ight Arrow 63">
            <a:extLst>
              <a:ext uri="{FF2B5EF4-FFF2-40B4-BE49-F238E27FC236}">
                <a16:creationId xmlns:a16="http://schemas.microsoft.com/office/drawing/2014/main" id="{6A571B18-688B-4F1A-A85B-98AE13E76296}"/>
              </a:ext>
            </a:extLst>
          </p:cNvPr>
          <p:cNvSpPr/>
          <p:nvPr/>
        </p:nvSpPr>
        <p:spPr>
          <a:xfrm rot="5400000">
            <a:off x="5424638" y="3040319"/>
            <a:ext cx="895076" cy="277586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21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1561</Words>
  <Application>Microsoft Office PowerPoint</Application>
  <PresentationFormat>Widescreen</PresentationFormat>
  <Paragraphs>400</Paragraphs>
  <Slides>46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Cambria Math</vt:lpstr>
      <vt:lpstr>Courier New</vt:lpstr>
      <vt:lpstr>Noto Sans</vt:lpstr>
      <vt:lpstr>Wingdings 3</vt:lpstr>
      <vt:lpstr>Office</vt:lpstr>
      <vt:lpstr>Applications of Data Science Paradigms  An Overview</vt:lpstr>
      <vt:lpstr>Methods and Applications</vt:lpstr>
      <vt:lpstr>Selective Sampling in Multi- Generative Adversarial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Attention-based Spellers for BCI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 Gesture Recognition for Automatic Assembly Validation</vt:lpstr>
      <vt:lpstr>Neural Network Ensembles to Real-time Plug-level Load Identification</vt:lpstr>
      <vt:lpstr>PowerPoint Presentation</vt:lpstr>
      <vt:lpstr>Unsupervised Load Monitoring and Disaggregation</vt:lpstr>
      <vt:lpstr>PowerPoint Presentation</vt:lpstr>
      <vt:lpstr>PowerPoint Presentation</vt:lpstr>
      <vt:lpstr>Semi-supervised Event-based Energy Monitoring and Disaggregation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Deep Disaggregation for Single-Load Extraction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Titellayout</dc:title>
  <dc:creator>Karim Barsim</dc:creator>
  <cp:lastModifiedBy>KarimSaid Barsim</cp:lastModifiedBy>
  <cp:revision>120</cp:revision>
  <dcterms:created xsi:type="dcterms:W3CDTF">2017-11-28T17:52:42Z</dcterms:created>
  <dcterms:modified xsi:type="dcterms:W3CDTF">2018-03-20T20:51:34Z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